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66" r:id="rId3"/>
    <p:sldId id="268" r:id="rId4"/>
    <p:sldId id="263" r:id="rId5"/>
    <p:sldId id="269" r:id="rId6"/>
    <p:sldId id="264" r:id="rId7"/>
    <p:sldId id="270" r:id="rId8"/>
    <p:sldId id="257" r:id="rId9"/>
    <p:sldId id="258" r:id="rId10"/>
    <p:sldId id="261" r:id="rId11"/>
    <p:sldId id="262" r:id="rId12"/>
    <p:sldId id="271" r:id="rId13"/>
    <p:sldId id="272" r:id="rId14"/>
    <p:sldId id="273" r:id="rId15"/>
    <p:sldId id="274" r:id="rId16"/>
    <p:sldId id="275" r:id="rId17"/>
    <p:sldId id="276" r:id="rId18"/>
    <p:sldId id="259" r:id="rId19"/>
    <p:sldId id="260" r:id="rId20"/>
    <p:sldId id="278" r:id="rId21"/>
    <p:sldId id="279" r:id="rId22"/>
    <p:sldId id="280" r:id="rId23"/>
    <p:sldId id="265" r:id="rId24"/>
    <p:sldId id="281" r:id="rId25"/>
    <p:sldId id="282" r:id="rId26"/>
    <p:sldId id="283" r:id="rId27"/>
    <p:sldId id="285" r:id="rId28"/>
    <p:sldId id="284" r:id="rId29"/>
    <p:sldId id="286" r:id="rId30"/>
    <p:sldId id="296" r:id="rId31"/>
    <p:sldId id="297" r:id="rId32"/>
    <p:sldId id="298" r:id="rId33"/>
    <p:sldId id="289" r:id="rId34"/>
    <p:sldId id="290" r:id="rId35"/>
    <p:sldId id="291" r:id="rId36"/>
    <p:sldId id="292" r:id="rId37"/>
    <p:sldId id="293" r:id="rId38"/>
    <p:sldId id="299" r:id="rId39"/>
    <p:sldId id="300" r:id="rId40"/>
    <p:sldId id="301" r:id="rId41"/>
    <p:sldId id="302" r:id="rId42"/>
    <p:sldId id="304" r:id="rId43"/>
    <p:sldId id="303" r:id="rId44"/>
    <p:sldId id="305" r:id="rId45"/>
    <p:sldId id="306" r:id="rId46"/>
    <p:sldId id="295"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y Zhang" initials="JZ" lastIdx="1" clrIdx="0">
    <p:extLst>
      <p:ext uri="{19B8F6BF-5375-455C-9EA6-DF929625EA0E}">
        <p15:presenceInfo xmlns:p15="http://schemas.microsoft.com/office/powerpoint/2012/main" userId="5755af5276b39b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08"/>
  </p:normalViewPr>
  <p:slideViewPr>
    <p:cSldViewPr snapToGrid="0">
      <p:cViewPr>
        <p:scale>
          <a:sx n="85" d="100"/>
          <a:sy n="85" d="100"/>
        </p:scale>
        <p:origin x="1784" y="8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1455F-B97E-4581-B7EB-01CA4A8D660D}" type="doc">
      <dgm:prSet loTypeId="urn:microsoft.com/office/officeart/2005/8/layout/equation2" loCatId="process" qsTypeId="urn:microsoft.com/office/officeart/2005/8/quickstyle/simple1" qsCatId="simple" csTypeId="urn:microsoft.com/office/officeart/2005/8/colors/accent0_2" csCatId="mainScheme" phldr="1"/>
      <dgm:spPr/>
    </dgm:pt>
    <dgm:pt modelId="{66CF0C57-AE04-45AE-A97F-353EEFAD49B8}">
      <dgm:prSet phldrT="[文本]"/>
      <dgm:spPr/>
      <dgm:t>
        <a:bodyPr/>
        <a:lstStyle/>
        <a:p>
          <a:r>
            <a:rPr lang="en-US" altLang="zh-CN" dirty="0"/>
            <a:t>Consumer Features</a:t>
          </a:r>
          <a:endParaRPr lang="zh-CN" altLang="en-US" dirty="0"/>
        </a:p>
      </dgm:t>
    </dgm:pt>
    <dgm:pt modelId="{2BDFD692-F987-455F-9443-E4B877F4099A}" type="parTrans" cxnId="{D4B88925-0506-4111-9EDD-8144D29C1EA3}">
      <dgm:prSet/>
      <dgm:spPr/>
      <dgm:t>
        <a:bodyPr/>
        <a:lstStyle/>
        <a:p>
          <a:endParaRPr lang="zh-CN" altLang="en-US"/>
        </a:p>
      </dgm:t>
    </dgm:pt>
    <dgm:pt modelId="{32063834-352A-468B-B1E8-706DEBE786EA}" type="sibTrans" cxnId="{D4B88925-0506-4111-9EDD-8144D29C1EA3}">
      <dgm:prSet/>
      <dgm:spPr/>
      <dgm:t>
        <a:bodyPr/>
        <a:lstStyle/>
        <a:p>
          <a:endParaRPr lang="zh-CN" altLang="en-US"/>
        </a:p>
      </dgm:t>
    </dgm:pt>
    <dgm:pt modelId="{F1ECFFA1-EABC-4F7E-9E80-E10BE850F5E2}">
      <dgm:prSet phldrT="[文本]"/>
      <dgm:spPr/>
      <dgm:t>
        <a:bodyPr/>
        <a:lstStyle/>
        <a:p>
          <a:r>
            <a:rPr lang="en-US" altLang="zh-CN" dirty="0"/>
            <a:t>Hotel Features</a:t>
          </a:r>
          <a:endParaRPr lang="zh-CN" altLang="en-US" dirty="0"/>
        </a:p>
      </dgm:t>
    </dgm:pt>
    <dgm:pt modelId="{A441E74E-A6C8-403B-B740-D457738C6947}" type="parTrans" cxnId="{36472D8E-2BDD-45B9-92E1-831CC2D7AD9B}">
      <dgm:prSet/>
      <dgm:spPr/>
      <dgm:t>
        <a:bodyPr/>
        <a:lstStyle/>
        <a:p>
          <a:endParaRPr lang="zh-CN" altLang="en-US"/>
        </a:p>
      </dgm:t>
    </dgm:pt>
    <dgm:pt modelId="{A705CF83-41CB-449E-A383-B3F1846C9795}" type="sibTrans" cxnId="{36472D8E-2BDD-45B9-92E1-831CC2D7AD9B}">
      <dgm:prSet custT="1"/>
      <dgm:spPr/>
      <dgm:t>
        <a:bodyPr/>
        <a:lstStyle/>
        <a:p>
          <a:r>
            <a:rPr lang="en-US" altLang="zh-CN" sz="1600" dirty="0"/>
            <a:t>Utility Model</a:t>
          </a:r>
          <a:endParaRPr lang="zh-CN" altLang="en-US" sz="1600" dirty="0"/>
        </a:p>
      </dgm:t>
    </dgm:pt>
    <dgm:pt modelId="{48F416F2-402D-41A4-BE2A-2920FA24BBF2}">
      <dgm:prSet phldrT="[文本]"/>
      <dgm:spPr/>
      <dgm:t>
        <a:bodyPr/>
        <a:lstStyle/>
        <a:p>
          <a:r>
            <a:rPr lang="en-US" altLang="zh-CN" dirty="0"/>
            <a:t>Probability of Choice</a:t>
          </a:r>
          <a:endParaRPr lang="zh-CN" altLang="en-US" dirty="0"/>
        </a:p>
      </dgm:t>
    </dgm:pt>
    <dgm:pt modelId="{C8BB01DA-F61C-4F15-B745-E55AB1561024}" type="parTrans" cxnId="{86118298-9C0B-4721-A1D4-CA9097E4EDE9}">
      <dgm:prSet/>
      <dgm:spPr/>
      <dgm:t>
        <a:bodyPr/>
        <a:lstStyle/>
        <a:p>
          <a:endParaRPr lang="zh-CN" altLang="en-US"/>
        </a:p>
      </dgm:t>
    </dgm:pt>
    <dgm:pt modelId="{00FDE8FD-F21A-4F8D-9A6C-44314EB62B8C}" type="sibTrans" cxnId="{86118298-9C0B-4721-A1D4-CA9097E4EDE9}">
      <dgm:prSet/>
      <dgm:spPr/>
      <dgm:t>
        <a:bodyPr/>
        <a:lstStyle/>
        <a:p>
          <a:endParaRPr lang="zh-CN" altLang="en-US"/>
        </a:p>
      </dgm:t>
    </dgm:pt>
    <dgm:pt modelId="{03AC2C5F-211F-4EE1-AF4D-F5F10560C851}" type="pres">
      <dgm:prSet presAssocID="{A051455F-B97E-4581-B7EB-01CA4A8D660D}" presName="Name0" presStyleCnt="0">
        <dgm:presLayoutVars>
          <dgm:dir/>
          <dgm:resizeHandles val="exact"/>
        </dgm:presLayoutVars>
      </dgm:prSet>
      <dgm:spPr/>
    </dgm:pt>
    <dgm:pt modelId="{47E81E36-18C4-4268-91E7-83A5447871AD}" type="pres">
      <dgm:prSet presAssocID="{A051455F-B97E-4581-B7EB-01CA4A8D660D}" presName="vNodes" presStyleCnt="0"/>
      <dgm:spPr/>
    </dgm:pt>
    <dgm:pt modelId="{02B2DD1E-B73D-478A-94D6-2F23370AC689}" type="pres">
      <dgm:prSet presAssocID="{66CF0C57-AE04-45AE-A97F-353EEFAD49B8}" presName="node" presStyleLbl="node1" presStyleIdx="0" presStyleCnt="3">
        <dgm:presLayoutVars>
          <dgm:bulletEnabled val="1"/>
        </dgm:presLayoutVars>
      </dgm:prSet>
      <dgm:spPr/>
    </dgm:pt>
    <dgm:pt modelId="{9BC2B801-A7A3-416B-BE39-8C2C45BEA05A}" type="pres">
      <dgm:prSet presAssocID="{32063834-352A-468B-B1E8-706DEBE786EA}" presName="spacerT" presStyleCnt="0"/>
      <dgm:spPr/>
    </dgm:pt>
    <dgm:pt modelId="{AC856DAF-81A7-4584-8509-ED33121E41BC}" type="pres">
      <dgm:prSet presAssocID="{32063834-352A-468B-B1E8-706DEBE786EA}" presName="sibTrans" presStyleLbl="sibTrans2D1" presStyleIdx="0" presStyleCnt="2"/>
      <dgm:spPr/>
    </dgm:pt>
    <dgm:pt modelId="{3CE72DBE-AE0A-49EA-B2B0-E521B3602E86}" type="pres">
      <dgm:prSet presAssocID="{32063834-352A-468B-B1E8-706DEBE786EA}" presName="spacerB" presStyleCnt="0"/>
      <dgm:spPr/>
    </dgm:pt>
    <dgm:pt modelId="{AF5991EB-7DB0-4B03-AFFE-2812A2F23325}" type="pres">
      <dgm:prSet presAssocID="{F1ECFFA1-EABC-4F7E-9E80-E10BE850F5E2}" presName="node" presStyleLbl="node1" presStyleIdx="1" presStyleCnt="3">
        <dgm:presLayoutVars>
          <dgm:bulletEnabled val="1"/>
        </dgm:presLayoutVars>
      </dgm:prSet>
      <dgm:spPr/>
    </dgm:pt>
    <dgm:pt modelId="{3224620F-C1F0-4AF9-A436-5799D7AFA1E4}" type="pres">
      <dgm:prSet presAssocID="{A051455F-B97E-4581-B7EB-01CA4A8D660D}" presName="sibTransLast" presStyleLbl="sibTrans2D1" presStyleIdx="1" presStyleCnt="2" custScaleX="180889" custScaleY="129196" custLinFactNeighborX="-9424"/>
      <dgm:spPr/>
    </dgm:pt>
    <dgm:pt modelId="{371794F8-FC25-408D-A791-104E7C3501B4}" type="pres">
      <dgm:prSet presAssocID="{A051455F-B97E-4581-B7EB-01CA4A8D660D}" presName="connectorText" presStyleLbl="sibTrans2D1" presStyleIdx="1" presStyleCnt="2"/>
      <dgm:spPr/>
    </dgm:pt>
    <dgm:pt modelId="{41A78BEA-EF18-4774-9EA7-5ACE96E68C02}" type="pres">
      <dgm:prSet presAssocID="{A051455F-B97E-4581-B7EB-01CA4A8D660D}" presName="lastNode" presStyleLbl="node1" presStyleIdx="2" presStyleCnt="3" custLinFactX="46539" custLinFactNeighborX="100000">
        <dgm:presLayoutVars>
          <dgm:bulletEnabled val="1"/>
        </dgm:presLayoutVars>
      </dgm:prSet>
      <dgm:spPr/>
    </dgm:pt>
  </dgm:ptLst>
  <dgm:cxnLst>
    <dgm:cxn modelId="{B671B718-3885-44F5-973E-C3871BA1EA7A}" type="presOf" srcId="{A705CF83-41CB-449E-A383-B3F1846C9795}" destId="{371794F8-FC25-408D-A791-104E7C3501B4}" srcOrd="1" destOrd="0" presId="urn:microsoft.com/office/officeart/2005/8/layout/equation2"/>
    <dgm:cxn modelId="{D4B88925-0506-4111-9EDD-8144D29C1EA3}" srcId="{A051455F-B97E-4581-B7EB-01CA4A8D660D}" destId="{66CF0C57-AE04-45AE-A97F-353EEFAD49B8}" srcOrd="0" destOrd="0" parTransId="{2BDFD692-F987-455F-9443-E4B877F4099A}" sibTransId="{32063834-352A-468B-B1E8-706DEBE786EA}"/>
    <dgm:cxn modelId="{3E0F112B-77A4-4E6C-A472-334C198ECDC3}" type="presOf" srcId="{A705CF83-41CB-449E-A383-B3F1846C9795}" destId="{3224620F-C1F0-4AF9-A436-5799D7AFA1E4}" srcOrd="0" destOrd="0" presId="urn:microsoft.com/office/officeart/2005/8/layout/equation2"/>
    <dgm:cxn modelId="{83208234-F260-497C-ACFD-282F0FEAB144}" type="presOf" srcId="{48F416F2-402D-41A4-BE2A-2920FA24BBF2}" destId="{41A78BEA-EF18-4774-9EA7-5ACE96E68C02}" srcOrd="0" destOrd="0" presId="urn:microsoft.com/office/officeart/2005/8/layout/equation2"/>
    <dgm:cxn modelId="{A59EF63E-628F-4E12-86EF-F8021E17C16C}" type="presOf" srcId="{66CF0C57-AE04-45AE-A97F-353EEFAD49B8}" destId="{02B2DD1E-B73D-478A-94D6-2F23370AC689}" srcOrd="0" destOrd="0" presId="urn:microsoft.com/office/officeart/2005/8/layout/equation2"/>
    <dgm:cxn modelId="{B14FAB83-7B39-4065-9FAA-FE14D4F8E784}" type="presOf" srcId="{32063834-352A-468B-B1E8-706DEBE786EA}" destId="{AC856DAF-81A7-4584-8509-ED33121E41BC}" srcOrd="0" destOrd="0" presId="urn:microsoft.com/office/officeart/2005/8/layout/equation2"/>
    <dgm:cxn modelId="{36472D8E-2BDD-45B9-92E1-831CC2D7AD9B}" srcId="{A051455F-B97E-4581-B7EB-01CA4A8D660D}" destId="{F1ECFFA1-EABC-4F7E-9E80-E10BE850F5E2}" srcOrd="1" destOrd="0" parTransId="{A441E74E-A6C8-403B-B740-D457738C6947}" sibTransId="{A705CF83-41CB-449E-A383-B3F1846C9795}"/>
    <dgm:cxn modelId="{86118298-9C0B-4721-A1D4-CA9097E4EDE9}" srcId="{A051455F-B97E-4581-B7EB-01CA4A8D660D}" destId="{48F416F2-402D-41A4-BE2A-2920FA24BBF2}" srcOrd="2" destOrd="0" parTransId="{C8BB01DA-F61C-4F15-B745-E55AB1561024}" sibTransId="{00FDE8FD-F21A-4F8D-9A6C-44314EB62B8C}"/>
    <dgm:cxn modelId="{83395F9C-0FE1-4618-8040-F6F31A879CC8}" type="presOf" srcId="{F1ECFFA1-EABC-4F7E-9E80-E10BE850F5E2}" destId="{AF5991EB-7DB0-4B03-AFFE-2812A2F23325}" srcOrd="0" destOrd="0" presId="urn:microsoft.com/office/officeart/2005/8/layout/equation2"/>
    <dgm:cxn modelId="{E56ECFF5-FE67-4BD4-9619-1757C0DBE9E4}" type="presOf" srcId="{A051455F-B97E-4581-B7EB-01CA4A8D660D}" destId="{03AC2C5F-211F-4EE1-AF4D-F5F10560C851}" srcOrd="0" destOrd="0" presId="urn:microsoft.com/office/officeart/2005/8/layout/equation2"/>
    <dgm:cxn modelId="{43A2A05D-5AA0-4334-8A5C-D2914F55A1B5}" type="presParOf" srcId="{03AC2C5F-211F-4EE1-AF4D-F5F10560C851}" destId="{47E81E36-18C4-4268-91E7-83A5447871AD}" srcOrd="0" destOrd="0" presId="urn:microsoft.com/office/officeart/2005/8/layout/equation2"/>
    <dgm:cxn modelId="{6A588D8D-D720-4D3D-856F-DD65140EBA41}" type="presParOf" srcId="{47E81E36-18C4-4268-91E7-83A5447871AD}" destId="{02B2DD1E-B73D-478A-94D6-2F23370AC689}" srcOrd="0" destOrd="0" presId="urn:microsoft.com/office/officeart/2005/8/layout/equation2"/>
    <dgm:cxn modelId="{0C2F3737-6E85-4C49-AC8A-C17268A2C6C4}" type="presParOf" srcId="{47E81E36-18C4-4268-91E7-83A5447871AD}" destId="{9BC2B801-A7A3-416B-BE39-8C2C45BEA05A}" srcOrd="1" destOrd="0" presId="urn:microsoft.com/office/officeart/2005/8/layout/equation2"/>
    <dgm:cxn modelId="{738E6588-FAD4-4279-950E-108DAEDB2A16}" type="presParOf" srcId="{47E81E36-18C4-4268-91E7-83A5447871AD}" destId="{AC856DAF-81A7-4584-8509-ED33121E41BC}" srcOrd="2" destOrd="0" presId="urn:microsoft.com/office/officeart/2005/8/layout/equation2"/>
    <dgm:cxn modelId="{41CFB5A8-F174-4F1F-BA47-EE87C63637F3}" type="presParOf" srcId="{47E81E36-18C4-4268-91E7-83A5447871AD}" destId="{3CE72DBE-AE0A-49EA-B2B0-E521B3602E86}" srcOrd="3" destOrd="0" presId="urn:microsoft.com/office/officeart/2005/8/layout/equation2"/>
    <dgm:cxn modelId="{680F8E5D-1A07-4AF3-8C1A-CBF2F037D1A0}" type="presParOf" srcId="{47E81E36-18C4-4268-91E7-83A5447871AD}" destId="{AF5991EB-7DB0-4B03-AFFE-2812A2F23325}" srcOrd="4" destOrd="0" presId="urn:microsoft.com/office/officeart/2005/8/layout/equation2"/>
    <dgm:cxn modelId="{610142FA-5944-4227-8DFE-87DCBD4E6B35}" type="presParOf" srcId="{03AC2C5F-211F-4EE1-AF4D-F5F10560C851}" destId="{3224620F-C1F0-4AF9-A436-5799D7AFA1E4}" srcOrd="1" destOrd="0" presId="urn:microsoft.com/office/officeart/2005/8/layout/equation2"/>
    <dgm:cxn modelId="{3DEA0A72-E5CC-4C31-AE3D-52F8C2877670}" type="presParOf" srcId="{3224620F-C1F0-4AF9-A436-5799D7AFA1E4}" destId="{371794F8-FC25-408D-A791-104E7C3501B4}" srcOrd="0" destOrd="0" presId="urn:microsoft.com/office/officeart/2005/8/layout/equation2"/>
    <dgm:cxn modelId="{3FAB00B2-00DA-4274-A18E-34C354FB5C6F}" type="presParOf" srcId="{03AC2C5F-211F-4EE1-AF4D-F5F10560C851}" destId="{41A78BEA-EF18-4774-9EA7-5ACE96E68C02}"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7EF122-11FA-A544-BAD5-F03BA60157FE}"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zh-CN" altLang="en-US"/>
        </a:p>
      </dgm:t>
    </dgm:pt>
    <dgm:pt modelId="{83E2F37F-0C8C-D742-86FD-F875307EFB9E}">
      <dgm:prSet phldrT="[文本]" custT="1"/>
      <dgm:spPr/>
      <dgm:t>
        <a:bodyPr/>
        <a:lstStyle/>
        <a:p>
          <a:r>
            <a:rPr lang="en-US" altLang="en-US" sz="2800" b="1" dirty="0">
              <a:latin typeface="Times New Roman" panose="02020603050405020304" pitchFamily="18" charset="0"/>
              <a:cs typeface="Times New Roman" panose="02020603050405020304" pitchFamily="18" charset="0"/>
            </a:rPr>
            <a:t>Synthetic and Benchmark Datasets</a:t>
          </a:r>
          <a:endParaRPr lang="zh-CN" altLang="en-US" sz="2800" b="1" dirty="0">
            <a:latin typeface="Times New Roman" panose="02020603050405020304" pitchFamily="18" charset="0"/>
            <a:cs typeface="Times New Roman" panose="02020603050405020304" pitchFamily="18" charset="0"/>
          </a:endParaRPr>
        </a:p>
      </dgm:t>
    </dgm:pt>
    <dgm:pt modelId="{668D0EFE-2A94-1B4E-9920-C9C94904B3A1}" type="parTrans" cxnId="{FE7795DC-63EE-1D46-B07C-23CB65845EA9}">
      <dgm:prSet/>
      <dgm:spPr/>
      <dgm:t>
        <a:bodyPr/>
        <a:lstStyle/>
        <a:p>
          <a:endParaRPr lang="zh-CN" altLang="en-US"/>
        </a:p>
      </dgm:t>
    </dgm:pt>
    <dgm:pt modelId="{9D8A3F9F-1586-1F44-B09A-9AC9BB057B93}" type="sibTrans" cxnId="{FE7795DC-63EE-1D46-B07C-23CB65845EA9}">
      <dgm:prSet/>
      <dgm:spPr/>
      <dgm:t>
        <a:bodyPr/>
        <a:lstStyle/>
        <a:p>
          <a:endParaRPr lang="zh-CN" altLang="en-US"/>
        </a:p>
      </dgm:t>
    </dgm:pt>
    <dgm:pt modelId="{A5C63034-DBF2-B14D-B7E2-C4EE3F0299F1}">
      <dgm:prSet phldrT="[文本]" custT="1"/>
      <dgm:spPr/>
      <dgm:t>
        <a:bodyPr/>
        <a:lstStyle/>
        <a:p>
          <a:r>
            <a:rPr lang="en-US" altLang="en-US" sz="2000" dirty="0">
              <a:latin typeface="Times New Roman" panose="02020603050405020304" pitchFamily="18" charset="0"/>
              <a:cs typeface="Times New Roman" panose="02020603050405020304" pitchFamily="18" charset="0"/>
            </a:rPr>
            <a:t>Try different methods in Synthetic Data</a:t>
          </a:r>
          <a:endParaRPr lang="zh-CN" altLang="en-US" sz="2000" dirty="0">
            <a:latin typeface="Times New Roman" panose="02020603050405020304" pitchFamily="18" charset="0"/>
            <a:cs typeface="Times New Roman" panose="02020603050405020304" pitchFamily="18" charset="0"/>
          </a:endParaRPr>
        </a:p>
      </dgm:t>
    </dgm:pt>
    <dgm:pt modelId="{04C96AAA-E37D-8749-A56C-20A24EB0B27D}" type="parTrans" cxnId="{30D18486-54D9-A444-BD55-855C0CD563FB}">
      <dgm:prSet/>
      <dgm:spPr/>
      <dgm:t>
        <a:bodyPr/>
        <a:lstStyle/>
        <a:p>
          <a:endParaRPr lang="zh-CN" altLang="en-US"/>
        </a:p>
      </dgm:t>
    </dgm:pt>
    <dgm:pt modelId="{7DA73E7D-11B9-9646-9745-7E3E5B729C3A}" type="sibTrans" cxnId="{30D18486-54D9-A444-BD55-855C0CD563FB}">
      <dgm:prSet/>
      <dgm:spPr/>
      <dgm:t>
        <a:bodyPr/>
        <a:lstStyle/>
        <a:p>
          <a:endParaRPr lang="zh-CN" altLang="en-US"/>
        </a:p>
      </dgm:t>
    </dgm:pt>
    <dgm:pt modelId="{629FA4FF-DEFE-014E-A888-957616F934AB}">
      <dgm:prSet phldrT="[文本]" custT="1"/>
      <dgm:spPr/>
      <dgm:t>
        <a:bodyPr/>
        <a:lstStyle/>
        <a:p>
          <a:r>
            <a:rPr lang="en-US" altLang="en-US" sz="2200" dirty="0">
              <a:latin typeface="Times New Roman" panose="02020603050405020304" pitchFamily="18" charset="0"/>
              <a:cs typeface="Times New Roman" panose="02020603050405020304" pitchFamily="18" charset="0"/>
            </a:rPr>
            <a:t>Use</a:t>
          </a:r>
          <a:r>
            <a:rPr lang="zh-CN" altLang="en-US" sz="2200" dirty="0">
              <a:latin typeface="Times New Roman" panose="02020603050405020304" pitchFamily="18" charset="0"/>
              <a:cs typeface="Times New Roman" panose="02020603050405020304" pitchFamily="18" charset="0"/>
            </a:rPr>
            <a:t> </a:t>
          </a:r>
          <a:r>
            <a:rPr lang="en-US" altLang="en-US" sz="2200" dirty="0">
              <a:latin typeface="Times New Roman" panose="02020603050405020304" pitchFamily="18" charset="0"/>
              <a:cs typeface="Times New Roman" panose="02020603050405020304" pitchFamily="18" charset="0"/>
            </a:rPr>
            <a:t>Netflix Dataset</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to</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Validate</a:t>
          </a:r>
          <a:endParaRPr lang="zh-CN" altLang="en-US" sz="2200" dirty="0">
            <a:latin typeface="Times New Roman" panose="02020603050405020304" pitchFamily="18" charset="0"/>
            <a:cs typeface="Times New Roman" panose="02020603050405020304" pitchFamily="18" charset="0"/>
          </a:endParaRPr>
        </a:p>
      </dgm:t>
    </dgm:pt>
    <dgm:pt modelId="{64B59FD7-5A3A-6B4B-964F-2E3EBB6B2DB0}" type="parTrans" cxnId="{94A6D7A5-359B-F74E-A72A-1D9EE678A24C}">
      <dgm:prSet/>
      <dgm:spPr/>
      <dgm:t>
        <a:bodyPr/>
        <a:lstStyle/>
        <a:p>
          <a:endParaRPr lang="zh-CN" altLang="en-US"/>
        </a:p>
      </dgm:t>
    </dgm:pt>
    <dgm:pt modelId="{8D1A90EE-88DC-F340-8D48-EEF5E9B18162}" type="sibTrans" cxnId="{94A6D7A5-359B-F74E-A72A-1D9EE678A24C}">
      <dgm:prSet/>
      <dgm:spPr/>
      <dgm:t>
        <a:bodyPr/>
        <a:lstStyle/>
        <a:p>
          <a:endParaRPr lang="zh-CN" altLang="en-US"/>
        </a:p>
      </dgm:t>
    </dgm:pt>
    <dgm:pt modelId="{4A5A2A0C-EAE8-8D42-A0A4-512DDBF1F038}">
      <dgm:prSet phldrT="[文本]" custT="1"/>
      <dgm:spPr/>
      <dgm:t>
        <a:bodyPr/>
        <a:lstStyle/>
        <a:p>
          <a:r>
            <a:rPr lang="en-US" altLang="zh-CN" sz="2800" b="1" dirty="0">
              <a:latin typeface="Times New Roman" panose="02020603050405020304" pitchFamily="18" charset="0"/>
              <a:cs typeface="Times New Roman" panose="02020603050405020304" pitchFamily="18" charset="0"/>
            </a:rPr>
            <a:t>Real</a:t>
          </a:r>
          <a:r>
            <a:rPr lang="zh-CN" altLang="en-US" sz="2800" b="1"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world</a:t>
          </a:r>
          <a:r>
            <a:rPr lang="zh-CN" altLang="en-US" sz="2800" b="1"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Expedia</a:t>
          </a:r>
          <a:r>
            <a:rPr lang="zh-CN" altLang="en-US" sz="2800" b="1"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Dataset</a:t>
          </a:r>
          <a:r>
            <a:rPr lang="zh-CN" altLang="en-US" sz="2800" b="1" dirty="0">
              <a:latin typeface="Times New Roman" panose="02020603050405020304" pitchFamily="18" charset="0"/>
              <a:cs typeface="Times New Roman" panose="02020603050405020304" pitchFamily="18" charset="0"/>
            </a:rPr>
            <a:t> </a:t>
          </a:r>
        </a:p>
      </dgm:t>
    </dgm:pt>
    <dgm:pt modelId="{A4B0CC2B-8FDF-0F4B-A21E-B3868D84D84C}" type="parTrans" cxnId="{F635F162-17BB-3E4D-9F3F-3D81F61A58F6}">
      <dgm:prSet/>
      <dgm:spPr/>
      <dgm:t>
        <a:bodyPr/>
        <a:lstStyle/>
        <a:p>
          <a:endParaRPr lang="zh-CN" altLang="en-US"/>
        </a:p>
      </dgm:t>
    </dgm:pt>
    <dgm:pt modelId="{705F2FA4-69DE-3542-B6D6-4A523EE78D4F}" type="sibTrans" cxnId="{F635F162-17BB-3E4D-9F3F-3D81F61A58F6}">
      <dgm:prSet/>
      <dgm:spPr/>
      <dgm:t>
        <a:bodyPr/>
        <a:lstStyle/>
        <a:p>
          <a:endParaRPr lang="zh-CN" altLang="en-US"/>
        </a:p>
      </dgm:t>
    </dgm:pt>
    <dgm:pt modelId="{F6432F6A-E739-654A-B334-9C191177247C}">
      <dgm:prSet phldrT="[文本]"/>
      <dgm:spPr/>
      <dgm:t>
        <a:bodyPr/>
        <a:lstStyle/>
        <a:p>
          <a:r>
            <a:rPr lang="en-US" altLang="zh-CN" dirty="0">
              <a:latin typeface="Times New Roman" panose="02020603050405020304" pitchFamily="18" charset="0"/>
              <a:cs typeface="Times New Roman" panose="02020603050405020304" pitchFamily="18" charset="0"/>
            </a:rPr>
            <a:t>Generate Original Score </a:t>
          </a:r>
          <a:endParaRPr lang="zh-CN" altLang="en-US" dirty="0">
            <a:latin typeface="Times New Roman" panose="02020603050405020304" pitchFamily="18" charset="0"/>
            <a:cs typeface="Times New Roman" panose="02020603050405020304" pitchFamily="18" charset="0"/>
          </a:endParaRPr>
        </a:p>
      </dgm:t>
    </dgm:pt>
    <dgm:pt modelId="{48C55240-5E4D-E94B-88F9-90DA702F661E}" type="parTrans" cxnId="{2F498F1F-7F0F-F74E-840F-EF6220F3570D}">
      <dgm:prSet/>
      <dgm:spPr/>
      <dgm:t>
        <a:bodyPr/>
        <a:lstStyle/>
        <a:p>
          <a:endParaRPr lang="zh-CN" altLang="en-US"/>
        </a:p>
      </dgm:t>
    </dgm:pt>
    <dgm:pt modelId="{C0FAC495-DA5D-B448-8D7B-29B91B792484}" type="sibTrans" cxnId="{2F498F1F-7F0F-F74E-840F-EF6220F3570D}">
      <dgm:prSet/>
      <dgm:spPr/>
      <dgm:t>
        <a:bodyPr/>
        <a:lstStyle/>
        <a:p>
          <a:endParaRPr lang="zh-CN" altLang="en-US"/>
        </a:p>
      </dgm:t>
    </dgm:pt>
    <dgm:pt modelId="{F8B6529D-7BAD-B24E-A477-51B7C587E2B3}">
      <dgm:prSet phldrT="[文本]"/>
      <dgm:spPr/>
      <dgm:t>
        <a:bodyPr/>
        <a:lstStyle/>
        <a:p>
          <a:r>
            <a:rPr lang="en-US" altLang="zh-CN" dirty="0">
              <a:latin typeface="Times New Roman" panose="02020603050405020304" pitchFamily="18" charset="0"/>
              <a:cs typeface="Times New Roman" panose="02020603050405020304" pitchFamily="18" charset="0"/>
            </a:rPr>
            <a:t>Derive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Original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Matrix</a:t>
          </a:r>
          <a:endParaRPr lang="zh-CN" altLang="en-US" dirty="0">
            <a:latin typeface="Times New Roman" panose="02020603050405020304" pitchFamily="18" charset="0"/>
            <a:cs typeface="Times New Roman" panose="02020603050405020304" pitchFamily="18" charset="0"/>
          </a:endParaRPr>
        </a:p>
      </dgm:t>
    </dgm:pt>
    <dgm:pt modelId="{A1B443B0-BB8F-454D-BF5A-84BF0B04A496}" type="parTrans" cxnId="{5BDCB7EF-2B6A-FC46-93DA-A99A880D6758}">
      <dgm:prSet/>
      <dgm:spPr/>
      <dgm:t>
        <a:bodyPr/>
        <a:lstStyle/>
        <a:p>
          <a:endParaRPr lang="zh-CN" altLang="en-US"/>
        </a:p>
      </dgm:t>
    </dgm:pt>
    <dgm:pt modelId="{8D182D71-4179-D94B-AA77-B548C8654A65}" type="sibTrans" cxnId="{5BDCB7EF-2B6A-FC46-93DA-A99A880D6758}">
      <dgm:prSet/>
      <dgm:spPr/>
      <dgm:t>
        <a:bodyPr/>
        <a:lstStyle/>
        <a:p>
          <a:endParaRPr lang="zh-CN" altLang="en-US"/>
        </a:p>
      </dgm:t>
    </dgm:pt>
    <dgm:pt modelId="{C79092AD-40A7-D548-AC5B-8BF5FEB32BC9}">
      <dgm:prSet phldrT="[文本]"/>
      <dgm:spPr/>
      <dgm:t>
        <a:bodyPr/>
        <a:lstStyle/>
        <a:p>
          <a:r>
            <a:rPr lang="en-US" altLang="zh-CN" dirty="0">
              <a:latin typeface="Times New Roman" panose="02020603050405020304" pitchFamily="18" charset="0"/>
              <a:cs typeface="Times New Roman" panose="02020603050405020304" pitchFamily="18" charset="0"/>
            </a:rPr>
            <a:t>Implement Matrix</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Completion</a:t>
          </a:r>
          <a:endParaRPr lang="zh-CN" altLang="en-US" dirty="0">
            <a:latin typeface="Times New Roman" panose="02020603050405020304" pitchFamily="18" charset="0"/>
            <a:cs typeface="Times New Roman" panose="02020603050405020304" pitchFamily="18" charset="0"/>
          </a:endParaRPr>
        </a:p>
      </dgm:t>
    </dgm:pt>
    <dgm:pt modelId="{52345439-8BE9-7645-9A8C-A3067173F1E3}" type="parTrans" cxnId="{C5D06B70-F00D-1049-A7E4-0607572C6919}">
      <dgm:prSet/>
      <dgm:spPr/>
      <dgm:t>
        <a:bodyPr/>
        <a:lstStyle/>
        <a:p>
          <a:endParaRPr lang="zh-CN" altLang="en-US"/>
        </a:p>
      </dgm:t>
    </dgm:pt>
    <dgm:pt modelId="{6A9A03D5-7F34-3840-9C44-0E16E6136E32}" type="sibTrans" cxnId="{C5D06B70-F00D-1049-A7E4-0607572C6919}">
      <dgm:prSet/>
      <dgm:spPr/>
      <dgm:t>
        <a:bodyPr/>
        <a:lstStyle/>
        <a:p>
          <a:endParaRPr lang="zh-CN" altLang="en-US"/>
        </a:p>
      </dgm:t>
    </dgm:pt>
    <dgm:pt modelId="{FD46DC22-32FE-EA4C-ACAF-F331EF59FA82}" type="pres">
      <dgm:prSet presAssocID="{EF7EF122-11FA-A544-BAD5-F03BA60157FE}" presName="Name0" presStyleCnt="0">
        <dgm:presLayoutVars>
          <dgm:dir/>
          <dgm:animLvl val="lvl"/>
          <dgm:resizeHandles val="exact"/>
        </dgm:presLayoutVars>
      </dgm:prSet>
      <dgm:spPr/>
    </dgm:pt>
    <dgm:pt modelId="{529D745C-4D64-884A-B717-2D032B85A937}" type="pres">
      <dgm:prSet presAssocID="{4A5A2A0C-EAE8-8D42-A0A4-512DDBF1F038}" presName="boxAndChildren" presStyleCnt="0"/>
      <dgm:spPr/>
    </dgm:pt>
    <dgm:pt modelId="{11EC12E5-7BB1-3E4C-A569-FC24DD751F6F}" type="pres">
      <dgm:prSet presAssocID="{4A5A2A0C-EAE8-8D42-A0A4-512DDBF1F038}" presName="parentTextBox" presStyleLbl="node1" presStyleIdx="0" presStyleCnt="2"/>
      <dgm:spPr/>
    </dgm:pt>
    <dgm:pt modelId="{5F8519CF-3253-8D40-93A5-A810C45228C9}" type="pres">
      <dgm:prSet presAssocID="{4A5A2A0C-EAE8-8D42-A0A4-512DDBF1F038}" presName="entireBox" presStyleLbl="node1" presStyleIdx="0" presStyleCnt="2"/>
      <dgm:spPr/>
    </dgm:pt>
    <dgm:pt modelId="{B0AD5832-125A-1A4E-9BE3-F40B820102C7}" type="pres">
      <dgm:prSet presAssocID="{4A5A2A0C-EAE8-8D42-A0A4-512DDBF1F038}" presName="descendantBox" presStyleCnt="0"/>
      <dgm:spPr/>
    </dgm:pt>
    <dgm:pt modelId="{4BF3401B-BA77-1C4F-8E2E-EDA4896287ED}" type="pres">
      <dgm:prSet presAssocID="{F6432F6A-E739-654A-B334-9C191177247C}" presName="childTextBox" presStyleLbl="fgAccFollowNode1" presStyleIdx="0" presStyleCnt="5">
        <dgm:presLayoutVars>
          <dgm:bulletEnabled val="1"/>
        </dgm:presLayoutVars>
      </dgm:prSet>
      <dgm:spPr/>
    </dgm:pt>
    <dgm:pt modelId="{0BB63C55-80C5-CD44-8FC2-AF1F4ADA0819}" type="pres">
      <dgm:prSet presAssocID="{F8B6529D-7BAD-B24E-A477-51B7C587E2B3}" presName="childTextBox" presStyleLbl="fgAccFollowNode1" presStyleIdx="1" presStyleCnt="5">
        <dgm:presLayoutVars>
          <dgm:bulletEnabled val="1"/>
        </dgm:presLayoutVars>
      </dgm:prSet>
      <dgm:spPr/>
    </dgm:pt>
    <dgm:pt modelId="{DD5CA3E7-CFF4-2044-B286-C4A363B2D684}" type="pres">
      <dgm:prSet presAssocID="{C79092AD-40A7-D548-AC5B-8BF5FEB32BC9}" presName="childTextBox" presStyleLbl="fgAccFollowNode1" presStyleIdx="2" presStyleCnt="5">
        <dgm:presLayoutVars>
          <dgm:bulletEnabled val="1"/>
        </dgm:presLayoutVars>
      </dgm:prSet>
      <dgm:spPr/>
    </dgm:pt>
    <dgm:pt modelId="{4388E06D-F544-2A4F-A7AD-F8C0B7383540}" type="pres">
      <dgm:prSet presAssocID="{9D8A3F9F-1586-1F44-B09A-9AC9BB057B93}" presName="sp" presStyleCnt="0"/>
      <dgm:spPr/>
    </dgm:pt>
    <dgm:pt modelId="{E33383F6-54BA-BB47-B45F-32EC4F3C199D}" type="pres">
      <dgm:prSet presAssocID="{83E2F37F-0C8C-D742-86FD-F875307EFB9E}" presName="arrowAndChildren" presStyleCnt="0"/>
      <dgm:spPr/>
    </dgm:pt>
    <dgm:pt modelId="{CC5841B5-DD3D-8C45-9D6F-3BC6B987D670}" type="pres">
      <dgm:prSet presAssocID="{83E2F37F-0C8C-D742-86FD-F875307EFB9E}" presName="parentTextArrow" presStyleLbl="node1" presStyleIdx="0" presStyleCnt="2"/>
      <dgm:spPr/>
    </dgm:pt>
    <dgm:pt modelId="{2BB22D4E-DC9D-0843-91E5-7165058B6FF1}" type="pres">
      <dgm:prSet presAssocID="{83E2F37F-0C8C-D742-86FD-F875307EFB9E}" presName="arrow" presStyleLbl="node1" presStyleIdx="1" presStyleCnt="2" custLinFactNeighborY="-22293"/>
      <dgm:spPr/>
    </dgm:pt>
    <dgm:pt modelId="{81DEAFFC-D53D-5B4B-998B-1047E35B3D5E}" type="pres">
      <dgm:prSet presAssocID="{83E2F37F-0C8C-D742-86FD-F875307EFB9E}" presName="descendantArrow" presStyleCnt="0"/>
      <dgm:spPr/>
    </dgm:pt>
    <dgm:pt modelId="{B84D0A09-A4FF-8F4B-8FAD-7847DF29406B}" type="pres">
      <dgm:prSet presAssocID="{A5C63034-DBF2-B14D-B7E2-C4EE3F0299F1}" presName="childTextArrow" presStyleLbl="fgAccFollowNode1" presStyleIdx="3" presStyleCnt="5">
        <dgm:presLayoutVars>
          <dgm:bulletEnabled val="1"/>
        </dgm:presLayoutVars>
      </dgm:prSet>
      <dgm:spPr/>
    </dgm:pt>
    <dgm:pt modelId="{7F8E6260-2459-FC4E-AAA0-7265F83F6889}" type="pres">
      <dgm:prSet presAssocID="{629FA4FF-DEFE-014E-A888-957616F934AB}" presName="childTextArrow" presStyleLbl="fgAccFollowNode1" presStyleIdx="4" presStyleCnt="5">
        <dgm:presLayoutVars>
          <dgm:bulletEnabled val="1"/>
        </dgm:presLayoutVars>
      </dgm:prSet>
      <dgm:spPr/>
    </dgm:pt>
  </dgm:ptLst>
  <dgm:cxnLst>
    <dgm:cxn modelId="{C9F64E00-EF9E-E04F-B377-DE628D031219}" type="presOf" srcId="{F8B6529D-7BAD-B24E-A477-51B7C587E2B3}" destId="{0BB63C55-80C5-CD44-8FC2-AF1F4ADA0819}" srcOrd="0" destOrd="0" presId="urn:microsoft.com/office/officeart/2005/8/layout/process4"/>
    <dgm:cxn modelId="{2F498F1F-7F0F-F74E-840F-EF6220F3570D}" srcId="{4A5A2A0C-EAE8-8D42-A0A4-512DDBF1F038}" destId="{F6432F6A-E739-654A-B334-9C191177247C}" srcOrd="0" destOrd="0" parTransId="{48C55240-5E4D-E94B-88F9-90DA702F661E}" sibTransId="{C0FAC495-DA5D-B448-8D7B-29B91B792484}"/>
    <dgm:cxn modelId="{B7C6C328-7932-5D45-B9C2-92C27FCBB22C}" type="presOf" srcId="{83E2F37F-0C8C-D742-86FD-F875307EFB9E}" destId="{CC5841B5-DD3D-8C45-9D6F-3BC6B987D670}" srcOrd="0" destOrd="0" presId="urn:microsoft.com/office/officeart/2005/8/layout/process4"/>
    <dgm:cxn modelId="{22400D54-AD18-C04A-99FF-A8BBCBC7FD5B}" type="presOf" srcId="{C79092AD-40A7-D548-AC5B-8BF5FEB32BC9}" destId="{DD5CA3E7-CFF4-2044-B286-C4A363B2D684}" srcOrd="0" destOrd="0" presId="urn:microsoft.com/office/officeart/2005/8/layout/process4"/>
    <dgm:cxn modelId="{26AFD85D-79AA-EB41-987D-E4136EBED54C}" type="presOf" srcId="{F6432F6A-E739-654A-B334-9C191177247C}" destId="{4BF3401B-BA77-1C4F-8E2E-EDA4896287ED}" srcOrd="0" destOrd="0" presId="urn:microsoft.com/office/officeart/2005/8/layout/process4"/>
    <dgm:cxn modelId="{F635F162-17BB-3E4D-9F3F-3D81F61A58F6}" srcId="{EF7EF122-11FA-A544-BAD5-F03BA60157FE}" destId="{4A5A2A0C-EAE8-8D42-A0A4-512DDBF1F038}" srcOrd="1" destOrd="0" parTransId="{A4B0CC2B-8FDF-0F4B-A21E-B3868D84D84C}" sibTransId="{705F2FA4-69DE-3542-B6D6-4A523EE78D4F}"/>
    <dgm:cxn modelId="{C5D06B70-F00D-1049-A7E4-0607572C6919}" srcId="{4A5A2A0C-EAE8-8D42-A0A4-512DDBF1F038}" destId="{C79092AD-40A7-D548-AC5B-8BF5FEB32BC9}" srcOrd="2" destOrd="0" parTransId="{52345439-8BE9-7645-9A8C-A3067173F1E3}" sibTransId="{6A9A03D5-7F34-3840-9C44-0E16E6136E32}"/>
    <dgm:cxn modelId="{30D18486-54D9-A444-BD55-855C0CD563FB}" srcId="{83E2F37F-0C8C-D742-86FD-F875307EFB9E}" destId="{A5C63034-DBF2-B14D-B7E2-C4EE3F0299F1}" srcOrd="0" destOrd="0" parTransId="{04C96AAA-E37D-8749-A56C-20A24EB0B27D}" sibTransId="{7DA73E7D-11B9-9646-9745-7E3E5B729C3A}"/>
    <dgm:cxn modelId="{F3058E9C-83D9-114A-8429-858FA8164693}" type="presOf" srcId="{4A5A2A0C-EAE8-8D42-A0A4-512DDBF1F038}" destId="{5F8519CF-3253-8D40-93A5-A810C45228C9}" srcOrd="1" destOrd="0" presId="urn:microsoft.com/office/officeart/2005/8/layout/process4"/>
    <dgm:cxn modelId="{4C56C99C-1255-A64D-A2E2-74AAC5D8A70A}" type="presOf" srcId="{629FA4FF-DEFE-014E-A888-957616F934AB}" destId="{7F8E6260-2459-FC4E-AAA0-7265F83F6889}" srcOrd="0" destOrd="0" presId="urn:microsoft.com/office/officeart/2005/8/layout/process4"/>
    <dgm:cxn modelId="{94A6D7A5-359B-F74E-A72A-1D9EE678A24C}" srcId="{83E2F37F-0C8C-D742-86FD-F875307EFB9E}" destId="{629FA4FF-DEFE-014E-A888-957616F934AB}" srcOrd="1" destOrd="0" parTransId="{64B59FD7-5A3A-6B4B-964F-2E3EBB6B2DB0}" sibTransId="{8D1A90EE-88DC-F340-8D48-EEF5E9B18162}"/>
    <dgm:cxn modelId="{14759AB6-1F7A-0446-A40E-8FBAED1F2ABA}" type="presOf" srcId="{83E2F37F-0C8C-D742-86FD-F875307EFB9E}" destId="{2BB22D4E-DC9D-0843-91E5-7165058B6FF1}" srcOrd="1" destOrd="0" presId="urn:microsoft.com/office/officeart/2005/8/layout/process4"/>
    <dgm:cxn modelId="{FE7795DC-63EE-1D46-B07C-23CB65845EA9}" srcId="{EF7EF122-11FA-A544-BAD5-F03BA60157FE}" destId="{83E2F37F-0C8C-D742-86FD-F875307EFB9E}" srcOrd="0" destOrd="0" parTransId="{668D0EFE-2A94-1B4E-9920-C9C94904B3A1}" sibTransId="{9D8A3F9F-1586-1F44-B09A-9AC9BB057B93}"/>
    <dgm:cxn modelId="{2544D2E2-6341-3C45-8C4A-8F4F983869AB}" type="presOf" srcId="{A5C63034-DBF2-B14D-B7E2-C4EE3F0299F1}" destId="{B84D0A09-A4FF-8F4B-8FAD-7847DF29406B}" srcOrd="0" destOrd="0" presId="urn:microsoft.com/office/officeart/2005/8/layout/process4"/>
    <dgm:cxn modelId="{7A435CEF-0EF5-E244-B38F-DAFB89D285E5}" type="presOf" srcId="{EF7EF122-11FA-A544-BAD5-F03BA60157FE}" destId="{FD46DC22-32FE-EA4C-ACAF-F331EF59FA82}" srcOrd="0" destOrd="0" presId="urn:microsoft.com/office/officeart/2005/8/layout/process4"/>
    <dgm:cxn modelId="{5BDCB7EF-2B6A-FC46-93DA-A99A880D6758}" srcId="{4A5A2A0C-EAE8-8D42-A0A4-512DDBF1F038}" destId="{F8B6529D-7BAD-B24E-A477-51B7C587E2B3}" srcOrd="1" destOrd="0" parTransId="{A1B443B0-BB8F-454D-BF5A-84BF0B04A496}" sibTransId="{8D182D71-4179-D94B-AA77-B548C8654A65}"/>
    <dgm:cxn modelId="{2A3B73FA-1AFD-644F-8805-CDAC850563C8}" type="presOf" srcId="{4A5A2A0C-EAE8-8D42-A0A4-512DDBF1F038}" destId="{11EC12E5-7BB1-3E4C-A569-FC24DD751F6F}" srcOrd="0" destOrd="0" presId="urn:microsoft.com/office/officeart/2005/8/layout/process4"/>
    <dgm:cxn modelId="{4CE0A658-8106-7048-ACEC-0CB3C026B933}" type="presParOf" srcId="{FD46DC22-32FE-EA4C-ACAF-F331EF59FA82}" destId="{529D745C-4D64-884A-B717-2D032B85A937}" srcOrd="0" destOrd="0" presId="urn:microsoft.com/office/officeart/2005/8/layout/process4"/>
    <dgm:cxn modelId="{42C09923-2767-F24E-8F4A-94129701E9A4}" type="presParOf" srcId="{529D745C-4D64-884A-B717-2D032B85A937}" destId="{11EC12E5-7BB1-3E4C-A569-FC24DD751F6F}" srcOrd="0" destOrd="0" presId="urn:microsoft.com/office/officeart/2005/8/layout/process4"/>
    <dgm:cxn modelId="{8CFE19A9-2CC7-044C-BFC5-EF6AB0B7D4CD}" type="presParOf" srcId="{529D745C-4D64-884A-B717-2D032B85A937}" destId="{5F8519CF-3253-8D40-93A5-A810C45228C9}" srcOrd="1" destOrd="0" presId="urn:microsoft.com/office/officeart/2005/8/layout/process4"/>
    <dgm:cxn modelId="{4983DE43-BAE3-5448-AC68-0AF9E15AD0F7}" type="presParOf" srcId="{529D745C-4D64-884A-B717-2D032B85A937}" destId="{B0AD5832-125A-1A4E-9BE3-F40B820102C7}" srcOrd="2" destOrd="0" presId="urn:microsoft.com/office/officeart/2005/8/layout/process4"/>
    <dgm:cxn modelId="{14D18B79-8523-A745-B4D7-D59E095A388B}" type="presParOf" srcId="{B0AD5832-125A-1A4E-9BE3-F40B820102C7}" destId="{4BF3401B-BA77-1C4F-8E2E-EDA4896287ED}" srcOrd="0" destOrd="0" presId="urn:microsoft.com/office/officeart/2005/8/layout/process4"/>
    <dgm:cxn modelId="{AB48F51E-7A18-D74B-9BE1-A51D8F300CEE}" type="presParOf" srcId="{B0AD5832-125A-1A4E-9BE3-F40B820102C7}" destId="{0BB63C55-80C5-CD44-8FC2-AF1F4ADA0819}" srcOrd="1" destOrd="0" presId="urn:microsoft.com/office/officeart/2005/8/layout/process4"/>
    <dgm:cxn modelId="{90B5CDFA-95F3-1345-8750-690B07C70A24}" type="presParOf" srcId="{B0AD5832-125A-1A4E-9BE3-F40B820102C7}" destId="{DD5CA3E7-CFF4-2044-B286-C4A363B2D684}" srcOrd="2" destOrd="0" presId="urn:microsoft.com/office/officeart/2005/8/layout/process4"/>
    <dgm:cxn modelId="{7189B2D6-787C-7A40-A4BD-44233A721999}" type="presParOf" srcId="{FD46DC22-32FE-EA4C-ACAF-F331EF59FA82}" destId="{4388E06D-F544-2A4F-A7AD-F8C0B7383540}" srcOrd="1" destOrd="0" presId="urn:microsoft.com/office/officeart/2005/8/layout/process4"/>
    <dgm:cxn modelId="{D61066C6-E50D-E646-B6CB-8E9FC76D7A3A}" type="presParOf" srcId="{FD46DC22-32FE-EA4C-ACAF-F331EF59FA82}" destId="{E33383F6-54BA-BB47-B45F-32EC4F3C199D}" srcOrd="2" destOrd="0" presId="urn:microsoft.com/office/officeart/2005/8/layout/process4"/>
    <dgm:cxn modelId="{D751359E-52A8-8348-87B2-DAC12020153D}" type="presParOf" srcId="{E33383F6-54BA-BB47-B45F-32EC4F3C199D}" destId="{CC5841B5-DD3D-8C45-9D6F-3BC6B987D670}" srcOrd="0" destOrd="0" presId="urn:microsoft.com/office/officeart/2005/8/layout/process4"/>
    <dgm:cxn modelId="{1A1BAF32-7887-9C4D-A9F5-E3037C22106B}" type="presParOf" srcId="{E33383F6-54BA-BB47-B45F-32EC4F3C199D}" destId="{2BB22D4E-DC9D-0843-91E5-7165058B6FF1}" srcOrd="1" destOrd="0" presId="urn:microsoft.com/office/officeart/2005/8/layout/process4"/>
    <dgm:cxn modelId="{1975A0D1-76A9-804B-A753-E0A8D27D7EE5}" type="presParOf" srcId="{E33383F6-54BA-BB47-B45F-32EC4F3C199D}" destId="{81DEAFFC-D53D-5B4B-998B-1047E35B3D5E}" srcOrd="2" destOrd="0" presId="urn:microsoft.com/office/officeart/2005/8/layout/process4"/>
    <dgm:cxn modelId="{63E9D496-F366-5C4F-A231-C2EACD40E30B}" type="presParOf" srcId="{81DEAFFC-D53D-5B4B-998B-1047E35B3D5E}" destId="{B84D0A09-A4FF-8F4B-8FAD-7847DF29406B}" srcOrd="0" destOrd="0" presId="urn:microsoft.com/office/officeart/2005/8/layout/process4"/>
    <dgm:cxn modelId="{D48B53B0-3B2D-744F-B68C-6557DA93CBDF}" type="presParOf" srcId="{81DEAFFC-D53D-5B4B-998B-1047E35B3D5E}" destId="{7F8E6260-2459-FC4E-AAA0-7265F83F6889}"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2DD1E-B73D-478A-94D6-2F23370AC689}">
      <dsp:nvSpPr>
        <dsp:cNvPr id="0" name=""/>
        <dsp:cNvSpPr/>
      </dsp:nvSpPr>
      <dsp:spPr>
        <a:xfrm>
          <a:off x="2726700" y="883"/>
          <a:ext cx="1016894" cy="1016894"/>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Consumer Features</a:t>
          </a:r>
          <a:endParaRPr lang="zh-CN" altLang="en-US" sz="1200" kern="1200" dirty="0"/>
        </a:p>
      </dsp:txBody>
      <dsp:txXfrm>
        <a:off x="2875621" y="149804"/>
        <a:ext cx="719052" cy="719052"/>
      </dsp:txXfrm>
    </dsp:sp>
    <dsp:sp modelId="{AC856DAF-81A7-4584-8509-ED33121E41BC}">
      <dsp:nvSpPr>
        <dsp:cNvPr id="0" name=""/>
        <dsp:cNvSpPr/>
      </dsp:nvSpPr>
      <dsp:spPr>
        <a:xfrm>
          <a:off x="2940248" y="1100349"/>
          <a:ext cx="589798" cy="589798"/>
        </a:xfrm>
        <a:prstGeom prst="mathPlus">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3018426" y="1325888"/>
        <a:ext cx="433442" cy="138720"/>
      </dsp:txXfrm>
    </dsp:sp>
    <dsp:sp modelId="{AF5991EB-7DB0-4B03-AFFE-2812A2F23325}">
      <dsp:nvSpPr>
        <dsp:cNvPr id="0" name=""/>
        <dsp:cNvSpPr/>
      </dsp:nvSpPr>
      <dsp:spPr>
        <a:xfrm>
          <a:off x="2726700" y="1772719"/>
          <a:ext cx="1016894" cy="1016894"/>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Hotel Features</a:t>
          </a:r>
          <a:endParaRPr lang="zh-CN" altLang="en-US" sz="1200" kern="1200" dirty="0"/>
        </a:p>
      </dsp:txBody>
      <dsp:txXfrm>
        <a:off x="2875621" y="1921640"/>
        <a:ext cx="719052" cy="719052"/>
      </dsp:txXfrm>
    </dsp:sp>
    <dsp:sp modelId="{3224620F-C1F0-4AF9-A436-5799D7AFA1E4}">
      <dsp:nvSpPr>
        <dsp:cNvPr id="0" name=""/>
        <dsp:cNvSpPr/>
      </dsp:nvSpPr>
      <dsp:spPr>
        <a:xfrm>
          <a:off x="3716505" y="1150884"/>
          <a:ext cx="1815742" cy="48872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Utility Model</a:t>
          </a:r>
          <a:endParaRPr lang="zh-CN" altLang="en-US" sz="1600" kern="1200" dirty="0"/>
        </a:p>
      </dsp:txBody>
      <dsp:txXfrm>
        <a:off x="3716505" y="1248630"/>
        <a:ext cx="1669124" cy="293236"/>
      </dsp:txXfrm>
    </dsp:sp>
    <dsp:sp modelId="{41A78BEA-EF18-4774-9EA7-5ACE96E68C02}">
      <dsp:nvSpPr>
        <dsp:cNvPr id="0" name=""/>
        <dsp:cNvSpPr/>
      </dsp:nvSpPr>
      <dsp:spPr>
        <a:xfrm>
          <a:off x="5637535" y="378354"/>
          <a:ext cx="2033788" cy="2033788"/>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Probability of Choice</a:t>
          </a:r>
          <a:endParaRPr lang="zh-CN" altLang="en-US" sz="2300" kern="1200" dirty="0"/>
        </a:p>
      </dsp:txBody>
      <dsp:txXfrm>
        <a:off x="5935376" y="676195"/>
        <a:ext cx="1438106" cy="1438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519CF-3253-8D40-93A5-A810C45228C9}">
      <dsp:nvSpPr>
        <dsp:cNvPr id="0" name=""/>
        <dsp:cNvSpPr/>
      </dsp:nvSpPr>
      <dsp:spPr>
        <a:xfrm>
          <a:off x="0" y="3358831"/>
          <a:ext cx="5534153" cy="22037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a:latin typeface="Times New Roman" panose="02020603050405020304" pitchFamily="18" charset="0"/>
              <a:cs typeface="Times New Roman" panose="02020603050405020304" pitchFamily="18" charset="0"/>
            </a:rPr>
            <a:t>Real</a:t>
          </a:r>
          <a:r>
            <a:rPr lang="zh-CN" altLang="en-US" sz="2800" b="1" kern="1200" dirty="0">
              <a:latin typeface="Times New Roman" panose="02020603050405020304" pitchFamily="18" charset="0"/>
              <a:cs typeface="Times New Roman" panose="02020603050405020304" pitchFamily="18" charset="0"/>
            </a:rPr>
            <a:t> </a:t>
          </a:r>
          <a:r>
            <a:rPr lang="en-US" altLang="zh-CN" sz="2800" b="1" kern="1200" dirty="0">
              <a:latin typeface="Times New Roman" panose="02020603050405020304" pitchFamily="18" charset="0"/>
              <a:cs typeface="Times New Roman" panose="02020603050405020304" pitchFamily="18" charset="0"/>
            </a:rPr>
            <a:t>world</a:t>
          </a:r>
          <a:r>
            <a:rPr lang="zh-CN" altLang="en-US" sz="2800" b="1" kern="1200" dirty="0">
              <a:latin typeface="Times New Roman" panose="02020603050405020304" pitchFamily="18" charset="0"/>
              <a:cs typeface="Times New Roman" panose="02020603050405020304" pitchFamily="18" charset="0"/>
            </a:rPr>
            <a:t> </a:t>
          </a:r>
          <a:r>
            <a:rPr lang="en-US" altLang="zh-CN" sz="2800" b="1" kern="1200" dirty="0">
              <a:latin typeface="Times New Roman" panose="02020603050405020304" pitchFamily="18" charset="0"/>
              <a:cs typeface="Times New Roman" panose="02020603050405020304" pitchFamily="18" charset="0"/>
            </a:rPr>
            <a:t>Expedia</a:t>
          </a:r>
          <a:r>
            <a:rPr lang="zh-CN" altLang="en-US" sz="2800" b="1" kern="1200" dirty="0">
              <a:latin typeface="Times New Roman" panose="02020603050405020304" pitchFamily="18" charset="0"/>
              <a:cs typeface="Times New Roman" panose="02020603050405020304" pitchFamily="18" charset="0"/>
            </a:rPr>
            <a:t> </a:t>
          </a:r>
          <a:r>
            <a:rPr lang="en-US" altLang="zh-CN" sz="2800" b="1" kern="1200" dirty="0">
              <a:latin typeface="Times New Roman" panose="02020603050405020304" pitchFamily="18" charset="0"/>
              <a:cs typeface="Times New Roman" panose="02020603050405020304" pitchFamily="18" charset="0"/>
            </a:rPr>
            <a:t>Dataset</a:t>
          </a:r>
          <a:r>
            <a:rPr lang="zh-CN" altLang="en-US" sz="2800" b="1" kern="1200" dirty="0">
              <a:latin typeface="Times New Roman" panose="02020603050405020304" pitchFamily="18" charset="0"/>
              <a:cs typeface="Times New Roman" panose="02020603050405020304" pitchFamily="18" charset="0"/>
            </a:rPr>
            <a:t> </a:t>
          </a:r>
        </a:p>
      </dsp:txBody>
      <dsp:txXfrm>
        <a:off x="0" y="3358831"/>
        <a:ext cx="5534153" cy="1190028"/>
      </dsp:txXfrm>
    </dsp:sp>
    <dsp:sp modelId="{4BF3401B-BA77-1C4F-8E2E-EDA4896287ED}">
      <dsp:nvSpPr>
        <dsp:cNvPr id="0" name=""/>
        <dsp:cNvSpPr/>
      </dsp:nvSpPr>
      <dsp:spPr>
        <a:xfrm>
          <a:off x="2702" y="4504785"/>
          <a:ext cx="1842916" cy="101372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latin typeface="Times New Roman" panose="02020603050405020304" pitchFamily="18" charset="0"/>
              <a:cs typeface="Times New Roman" panose="02020603050405020304" pitchFamily="18" charset="0"/>
            </a:rPr>
            <a:t>Generate Original Score </a:t>
          </a:r>
          <a:endParaRPr lang="zh-CN" altLang="en-US" sz="2400" kern="1200" dirty="0">
            <a:latin typeface="Times New Roman" panose="02020603050405020304" pitchFamily="18" charset="0"/>
            <a:cs typeface="Times New Roman" panose="02020603050405020304" pitchFamily="18" charset="0"/>
          </a:endParaRPr>
        </a:p>
      </dsp:txBody>
      <dsp:txXfrm>
        <a:off x="2702" y="4504785"/>
        <a:ext cx="1842916" cy="1013728"/>
      </dsp:txXfrm>
    </dsp:sp>
    <dsp:sp modelId="{0BB63C55-80C5-CD44-8FC2-AF1F4ADA0819}">
      <dsp:nvSpPr>
        <dsp:cNvPr id="0" name=""/>
        <dsp:cNvSpPr/>
      </dsp:nvSpPr>
      <dsp:spPr>
        <a:xfrm>
          <a:off x="1845618" y="4504785"/>
          <a:ext cx="1842916" cy="101372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latin typeface="Times New Roman" panose="02020603050405020304" pitchFamily="18" charset="0"/>
              <a:cs typeface="Times New Roman" panose="02020603050405020304" pitchFamily="18" charset="0"/>
            </a:rPr>
            <a:t>Derive</a:t>
          </a:r>
          <a:r>
            <a:rPr lang="zh-CN" altLang="en-US" sz="2400" kern="1200" dirty="0">
              <a:latin typeface="Times New Roman" panose="02020603050405020304" pitchFamily="18" charset="0"/>
              <a:cs typeface="Times New Roman" panose="02020603050405020304" pitchFamily="18" charset="0"/>
            </a:rPr>
            <a:t> </a:t>
          </a:r>
          <a:r>
            <a:rPr lang="en-US" altLang="zh-CN" sz="2400" kern="1200" dirty="0">
              <a:latin typeface="Times New Roman" panose="02020603050405020304" pitchFamily="18" charset="0"/>
              <a:cs typeface="Times New Roman" panose="02020603050405020304" pitchFamily="18" charset="0"/>
            </a:rPr>
            <a:t>Original</a:t>
          </a:r>
          <a:r>
            <a:rPr lang="zh-CN" altLang="en-US" sz="2400" kern="1200" dirty="0">
              <a:latin typeface="Times New Roman" panose="02020603050405020304" pitchFamily="18" charset="0"/>
              <a:cs typeface="Times New Roman" panose="02020603050405020304" pitchFamily="18" charset="0"/>
            </a:rPr>
            <a:t> </a:t>
          </a:r>
          <a:r>
            <a:rPr lang="en-US" altLang="zh-CN" sz="2400" kern="1200" dirty="0">
              <a:latin typeface="Times New Roman" panose="02020603050405020304" pitchFamily="18" charset="0"/>
              <a:cs typeface="Times New Roman" panose="02020603050405020304" pitchFamily="18" charset="0"/>
            </a:rPr>
            <a:t>Matrix</a:t>
          </a:r>
          <a:endParaRPr lang="zh-CN" altLang="en-US" sz="2400" kern="1200" dirty="0">
            <a:latin typeface="Times New Roman" panose="02020603050405020304" pitchFamily="18" charset="0"/>
            <a:cs typeface="Times New Roman" panose="02020603050405020304" pitchFamily="18" charset="0"/>
          </a:endParaRPr>
        </a:p>
      </dsp:txBody>
      <dsp:txXfrm>
        <a:off x="1845618" y="4504785"/>
        <a:ext cx="1842916" cy="1013728"/>
      </dsp:txXfrm>
    </dsp:sp>
    <dsp:sp modelId="{DD5CA3E7-CFF4-2044-B286-C4A363B2D684}">
      <dsp:nvSpPr>
        <dsp:cNvPr id="0" name=""/>
        <dsp:cNvSpPr/>
      </dsp:nvSpPr>
      <dsp:spPr>
        <a:xfrm>
          <a:off x="3688535" y="4504785"/>
          <a:ext cx="1842916" cy="101372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latin typeface="Times New Roman" panose="02020603050405020304" pitchFamily="18" charset="0"/>
              <a:cs typeface="Times New Roman" panose="02020603050405020304" pitchFamily="18" charset="0"/>
            </a:rPr>
            <a:t>Implement Matrix</a:t>
          </a:r>
          <a:r>
            <a:rPr lang="zh-CN" altLang="en-US" sz="2400" kern="1200" dirty="0">
              <a:latin typeface="Times New Roman" panose="02020603050405020304" pitchFamily="18" charset="0"/>
              <a:cs typeface="Times New Roman" panose="02020603050405020304" pitchFamily="18" charset="0"/>
            </a:rPr>
            <a:t> </a:t>
          </a:r>
          <a:r>
            <a:rPr lang="en-US" altLang="zh-CN" sz="2400" kern="1200" dirty="0">
              <a:latin typeface="Times New Roman" panose="02020603050405020304" pitchFamily="18" charset="0"/>
              <a:cs typeface="Times New Roman" panose="02020603050405020304" pitchFamily="18" charset="0"/>
            </a:rPr>
            <a:t>Completion</a:t>
          </a:r>
          <a:endParaRPr lang="zh-CN" altLang="en-US" sz="2400" kern="1200" dirty="0">
            <a:latin typeface="Times New Roman" panose="02020603050405020304" pitchFamily="18" charset="0"/>
            <a:cs typeface="Times New Roman" panose="02020603050405020304" pitchFamily="18" charset="0"/>
          </a:endParaRPr>
        </a:p>
      </dsp:txBody>
      <dsp:txXfrm>
        <a:off x="3688535" y="4504785"/>
        <a:ext cx="1842916" cy="1013728"/>
      </dsp:txXfrm>
    </dsp:sp>
    <dsp:sp modelId="{2BB22D4E-DC9D-0843-91E5-7165058B6FF1}">
      <dsp:nvSpPr>
        <dsp:cNvPr id="0" name=""/>
        <dsp:cNvSpPr/>
      </dsp:nvSpPr>
      <dsp:spPr>
        <a:xfrm rot="10800000">
          <a:off x="0" y="0"/>
          <a:ext cx="5534153" cy="338937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en-US" sz="2800" b="1" kern="1200" dirty="0">
              <a:latin typeface="Times New Roman" panose="02020603050405020304" pitchFamily="18" charset="0"/>
              <a:cs typeface="Times New Roman" panose="02020603050405020304" pitchFamily="18" charset="0"/>
            </a:rPr>
            <a:t>Synthetic and Benchmark Datasets</a:t>
          </a:r>
          <a:endParaRPr lang="zh-CN" altLang="en-US" sz="2800" b="1" kern="1200" dirty="0">
            <a:latin typeface="Times New Roman" panose="02020603050405020304" pitchFamily="18" charset="0"/>
            <a:cs typeface="Times New Roman" panose="02020603050405020304" pitchFamily="18" charset="0"/>
          </a:endParaRPr>
        </a:p>
      </dsp:txBody>
      <dsp:txXfrm rot="-10800000">
        <a:off x="0" y="0"/>
        <a:ext cx="5534153" cy="1189671"/>
      </dsp:txXfrm>
    </dsp:sp>
    <dsp:sp modelId="{B84D0A09-A4FF-8F4B-8FAD-7847DF29406B}">
      <dsp:nvSpPr>
        <dsp:cNvPr id="0" name=""/>
        <dsp:cNvSpPr/>
      </dsp:nvSpPr>
      <dsp:spPr>
        <a:xfrm>
          <a:off x="0" y="1192181"/>
          <a:ext cx="2767076" cy="101342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altLang="en-US" sz="2000" kern="1200" dirty="0">
              <a:latin typeface="Times New Roman" panose="02020603050405020304" pitchFamily="18" charset="0"/>
              <a:cs typeface="Times New Roman" panose="02020603050405020304" pitchFamily="18" charset="0"/>
            </a:rPr>
            <a:t>Try different methods in Synthetic Data</a:t>
          </a:r>
          <a:endParaRPr lang="zh-CN" altLang="en-US" sz="2000" kern="1200" dirty="0">
            <a:latin typeface="Times New Roman" panose="02020603050405020304" pitchFamily="18" charset="0"/>
            <a:cs typeface="Times New Roman" panose="02020603050405020304" pitchFamily="18" charset="0"/>
          </a:endParaRPr>
        </a:p>
      </dsp:txBody>
      <dsp:txXfrm>
        <a:off x="0" y="1192181"/>
        <a:ext cx="2767076" cy="1013424"/>
      </dsp:txXfrm>
    </dsp:sp>
    <dsp:sp modelId="{7F8E6260-2459-FC4E-AAA0-7265F83F6889}">
      <dsp:nvSpPr>
        <dsp:cNvPr id="0" name=""/>
        <dsp:cNvSpPr/>
      </dsp:nvSpPr>
      <dsp:spPr>
        <a:xfrm>
          <a:off x="2767076" y="1192181"/>
          <a:ext cx="2767076" cy="101342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n-US" altLang="en-US" sz="2200" kern="1200" dirty="0">
              <a:latin typeface="Times New Roman" panose="02020603050405020304" pitchFamily="18" charset="0"/>
              <a:cs typeface="Times New Roman" panose="02020603050405020304" pitchFamily="18" charset="0"/>
            </a:rPr>
            <a:t>Use</a:t>
          </a:r>
          <a:r>
            <a:rPr lang="zh-CN" altLang="en-US" sz="2200" kern="1200" dirty="0">
              <a:latin typeface="Times New Roman" panose="02020603050405020304" pitchFamily="18" charset="0"/>
              <a:cs typeface="Times New Roman" panose="02020603050405020304" pitchFamily="18" charset="0"/>
            </a:rPr>
            <a:t> </a:t>
          </a:r>
          <a:r>
            <a:rPr lang="en-US" altLang="en-US" sz="2200" kern="1200" dirty="0">
              <a:latin typeface="Times New Roman" panose="02020603050405020304" pitchFamily="18" charset="0"/>
              <a:cs typeface="Times New Roman" panose="02020603050405020304" pitchFamily="18" charset="0"/>
            </a:rPr>
            <a:t>Netflix Dataset</a:t>
          </a:r>
          <a:r>
            <a:rPr lang="zh-CN" altLang="en-US" sz="2200" kern="1200" dirty="0">
              <a:latin typeface="Times New Roman" panose="02020603050405020304" pitchFamily="18" charset="0"/>
              <a:cs typeface="Times New Roman" panose="02020603050405020304" pitchFamily="18" charset="0"/>
            </a:rPr>
            <a:t> </a:t>
          </a:r>
          <a:r>
            <a:rPr lang="en-US" altLang="zh-CN" sz="2200" kern="1200" dirty="0">
              <a:latin typeface="Times New Roman" panose="02020603050405020304" pitchFamily="18" charset="0"/>
              <a:cs typeface="Times New Roman" panose="02020603050405020304" pitchFamily="18" charset="0"/>
            </a:rPr>
            <a:t>to</a:t>
          </a:r>
          <a:r>
            <a:rPr lang="zh-CN" altLang="en-US" sz="2200" kern="1200" dirty="0">
              <a:latin typeface="Times New Roman" panose="02020603050405020304" pitchFamily="18" charset="0"/>
              <a:cs typeface="Times New Roman" panose="02020603050405020304" pitchFamily="18" charset="0"/>
            </a:rPr>
            <a:t> </a:t>
          </a:r>
          <a:r>
            <a:rPr lang="en-US" altLang="zh-CN" sz="2200" kern="1200" dirty="0">
              <a:latin typeface="Times New Roman" panose="02020603050405020304" pitchFamily="18" charset="0"/>
              <a:cs typeface="Times New Roman" panose="02020603050405020304" pitchFamily="18" charset="0"/>
            </a:rPr>
            <a:t>Validate</a:t>
          </a:r>
          <a:endParaRPr lang="zh-CN" altLang="en-US" sz="2200" kern="1200" dirty="0">
            <a:latin typeface="Times New Roman" panose="02020603050405020304" pitchFamily="18" charset="0"/>
            <a:cs typeface="Times New Roman" panose="02020603050405020304" pitchFamily="18" charset="0"/>
          </a:endParaRPr>
        </a:p>
      </dsp:txBody>
      <dsp:txXfrm>
        <a:off x="2767076" y="1192181"/>
        <a:ext cx="2767076" cy="1013424"/>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D07D2D-9BA8-4CB0-A296-1E1812AC5AD8}" type="datetimeFigureOut">
              <a:rPr lang="zh-CN" altLang="en-US" smtClean="0"/>
              <a:t>2025/5/12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8B8A22-0325-4931-B905-6870A46CB189}" type="slidenum">
              <a:rPr lang="zh-CN" altLang="en-US" smtClean="0"/>
              <a:t>‹#›</a:t>
            </a:fld>
            <a:endParaRPr lang="zh-CN" altLang="en-US"/>
          </a:p>
        </p:txBody>
      </p:sp>
    </p:spTree>
    <p:extLst>
      <p:ext uri="{BB962C8B-B14F-4D97-AF65-F5344CB8AC3E}">
        <p14:creationId xmlns:p14="http://schemas.microsoft.com/office/powerpoint/2010/main" val="3823388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8B8A22-0325-4931-B905-6870A46CB189}" type="slidenum">
              <a:rPr lang="zh-CN" altLang="en-US" smtClean="0"/>
              <a:t>1</a:t>
            </a:fld>
            <a:endParaRPr lang="zh-CN" altLang="en-US"/>
          </a:p>
        </p:txBody>
      </p:sp>
    </p:spTree>
    <p:extLst>
      <p:ext uri="{BB962C8B-B14F-4D97-AF65-F5344CB8AC3E}">
        <p14:creationId xmlns:p14="http://schemas.microsoft.com/office/powerpoint/2010/main" val="2974728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8B8A22-0325-4931-B905-6870A46CB189}" type="slidenum">
              <a:rPr lang="zh-CN" altLang="en-US" smtClean="0"/>
              <a:t>19</a:t>
            </a:fld>
            <a:endParaRPr lang="zh-CN" altLang="en-US"/>
          </a:p>
        </p:txBody>
      </p:sp>
    </p:spTree>
    <p:extLst>
      <p:ext uri="{BB962C8B-B14F-4D97-AF65-F5344CB8AC3E}">
        <p14:creationId xmlns:p14="http://schemas.microsoft.com/office/powerpoint/2010/main" val="3257276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尝试利用</a:t>
            </a:r>
            <a:r>
              <a:rPr kumimoji="1" lang="en-US" altLang="zh-CN" dirty="0"/>
              <a:t>Expedia</a:t>
            </a:r>
            <a:r>
              <a:rPr kumimoji="1" lang="zh-CN" altLang="en-US" dirty="0"/>
              <a:t>数据集生成与</a:t>
            </a:r>
            <a:r>
              <a:rPr kumimoji="1" lang="en-US" altLang="zh-CN" dirty="0"/>
              <a:t>Netflix</a:t>
            </a:r>
            <a:r>
              <a:rPr kumimoji="1" lang="zh-CN" altLang="en-US" dirty="0"/>
              <a:t>相似的数据环境 并应用矩阵补全</a:t>
            </a:r>
          </a:p>
        </p:txBody>
      </p:sp>
      <p:sp>
        <p:nvSpPr>
          <p:cNvPr id="4" name="灯片编号占位符 3"/>
          <p:cNvSpPr>
            <a:spLocks noGrp="1"/>
          </p:cNvSpPr>
          <p:nvPr>
            <p:ph type="sldNum" sz="quarter" idx="5"/>
          </p:nvPr>
        </p:nvSpPr>
        <p:spPr/>
        <p:txBody>
          <a:bodyPr/>
          <a:lstStyle/>
          <a:p>
            <a:fld id="{4F7CAEED-8329-2545-8C67-7B87B8DB2BB4}" type="slidenum">
              <a:rPr kumimoji="1" lang="zh-CN" altLang="en-US" smtClean="0"/>
              <a:t>30</a:t>
            </a:fld>
            <a:endParaRPr kumimoji="1" lang="zh-CN" altLang="en-US"/>
          </a:p>
        </p:txBody>
      </p:sp>
    </p:spTree>
    <p:extLst>
      <p:ext uri="{BB962C8B-B14F-4D97-AF65-F5344CB8AC3E}">
        <p14:creationId xmlns:p14="http://schemas.microsoft.com/office/powerpoint/2010/main" val="1274828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Explore whether matrix completion techniques can recover missing preferences and enhance ranking quality in Expedia sparse setting.</a:t>
            </a:r>
          </a:p>
          <a:p>
            <a:endParaRPr kumimoji="1" lang="zh-CN" altLang="en-US" dirty="0"/>
          </a:p>
        </p:txBody>
      </p:sp>
      <p:sp>
        <p:nvSpPr>
          <p:cNvPr id="4" name="灯片编号占位符 3"/>
          <p:cNvSpPr>
            <a:spLocks noGrp="1"/>
          </p:cNvSpPr>
          <p:nvPr>
            <p:ph type="sldNum" sz="quarter" idx="5"/>
          </p:nvPr>
        </p:nvSpPr>
        <p:spPr/>
        <p:txBody>
          <a:bodyPr/>
          <a:lstStyle/>
          <a:p>
            <a:fld id="{4F7CAEED-8329-2545-8C67-7B87B8DB2BB4}" type="slidenum">
              <a:rPr kumimoji="1" lang="zh-CN" altLang="en-US" smtClean="0"/>
              <a:t>32</a:t>
            </a:fld>
            <a:endParaRPr kumimoji="1" lang="zh-CN" altLang="en-US"/>
          </a:p>
        </p:txBody>
      </p:sp>
    </p:spTree>
    <p:extLst>
      <p:ext uri="{BB962C8B-B14F-4D97-AF65-F5344CB8AC3E}">
        <p14:creationId xmlns:p14="http://schemas.microsoft.com/office/powerpoint/2010/main" val="3073832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Huber— blending MSE’s sensitivity with MAE’s resistance to outliers. </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Based on the original observed entry set P, we randomly hold-out test entries represented by T, substituting entries in T by Nans, then we derive the final observed training set omega, which is used to compute loss, while test set can never be seen during training.</a:t>
            </a:r>
            <a:br>
              <a:rPr lang="en-US" altLang="zh-CN" sz="1200" dirty="0">
                <a:latin typeface="Times New Roman" panose="02020603050405020304" pitchFamily="18" charset="0"/>
                <a:cs typeface="Times New Roman" panose="02020603050405020304" pitchFamily="18" charset="0"/>
              </a:rPr>
            </a:br>
            <a:endParaRPr kumimoji="1" lang="zh-CN" altLang="en-US" dirty="0"/>
          </a:p>
        </p:txBody>
      </p:sp>
      <p:sp>
        <p:nvSpPr>
          <p:cNvPr id="4" name="灯片编号占位符 3"/>
          <p:cNvSpPr>
            <a:spLocks noGrp="1"/>
          </p:cNvSpPr>
          <p:nvPr>
            <p:ph type="sldNum" sz="quarter" idx="5"/>
          </p:nvPr>
        </p:nvSpPr>
        <p:spPr/>
        <p:txBody>
          <a:bodyPr/>
          <a:lstStyle/>
          <a:p>
            <a:fld id="{4F7CAEED-8329-2545-8C67-7B87B8DB2BB4}" type="slidenum">
              <a:rPr kumimoji="1" lang="zh-CN" altLang="en-US" smtClean="0"/>
              <a:t>33</a:t>
            </a:fld>
            <a:endParaRPr kumimoji="1" lang="zh-CN" altLang="en-US"/>
          </a:p>
        </p:txBody>
      </p:sp>
    </p:spTree>
    <p:extLst>
      <p:ext uri="{BB962C8B-B14F-4D97-AF65-F5344CB8AC3E}">
        <p14:creationId xmlns:p14="http://schemas.microsoft.com/office/powerpoint/2010/main" val="4030133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因为我们没法给每个消费者和</a:t>
            </a:r>
            <a:r>
              <a:rPr kumimoji="1" lang="en-US" altLang="zh-CN" dirty="0"/>
              <a:t>item</a:t>
            </a:r>
            <a:r>
              <a:rPr kumimoji="1" lang="zh-CN" altLang="en-US" dirty="0"/>
              <a:t>分类，我们采取了更直接的方式 引入 </a:t>
            </a:r>
            <a:r>
              <a:rPr kumimoji="1" lang="en-US" altLang="zh-CN" dirty="0"/>
              <a:t>Bias</a:t>
            </a:r>
            <a:endParaRPr kumimoji="1" lang="zh-CN" altLang="en-US" dirty="0"/>
          </a:p>
        </p:txBody>
      </p:sp>
      <p:sp>
        <p:nvSpPr>
          <p:cNvPr id="4" name="灯片编号占位符 3"/>
          <p:cNvSpPr>
            <a:spLocks noGrp="1"/>
          </p:cNvSpPr>
          <p:nvPr>
            <p:ph type="sldNum" sz="quarter" idx="5"/>
          </p:nvPr>
        </p:nvSpPr>
        <p:spPr/>
        <p:txBody>
          <a:bodyPr/>
          <a:lstStyle/>
          <a:p>
            <a:fld id="{4F7CAEED-8329-2545-8C67-7B87B8DB2BB4}" type="slidenum">
              <a:rPr kumimoji="1" lang="zh-CN" altLang="en-US" smtClean="0"/>
              <a:t>34</a:t>
            </a:fld>
            <a:endParaRPr kumimoji="1" lang="zh-CN" altLang="en-US"/>
          </a:p>
        </p:txBody>
      </p:sp>
    </p:spTree>
    <p:extLst>
      <p:ext uri="{BB962C8B-B14F-4D97-AF65-F5344CB8AC3E}">
        <p14:creationId xmlns:p14="http://schemas.microsoft.com/office/powerpoint/2010/main" val="3161322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38B8A22-0325-4931-B905-6870A46CB189}" type="slidenum">
              <a:rPr lang="zh-CN" altLang="en-US" smtClean="0"/>
              <a:t>36</a:t>
            </a:fld>
            <a:endParaRPr lang="zh-CN" altLang="en-US"/>
          </a:p>
        </p:txBody>
      </p:sp>
    </p:spTree>
    <p:extLst>
      <p:ext uri="{BB962C8B-B14F-4D97-AF65-F5344CB8AC3E}">
        <p14:creationId xmlns:p14="http://schemas.microsoft.com/office/powerpoint/2010/main" val="732776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F7CAEED-8329-2545-8C67-7B87B8DB2BB4}" type="slidenum">
              <a:rPr kumimoji="1" lang="zh-CN" altLang="en-US" smtClean="0"/>
              <a:t>39</a:t>
            </a:fld>
            <a:endParaRPr kumimoji="1" lang="zh-CN" altLang="en-US"/>
          </a:p>
        </p:txBody>
      </p:sp>
    </p:spTree>
    <p:extLst>
      <p:ext uri="{BB962C8B-B14F-4D97-AF65-F5344CB8AC3E}">
        <p14:creationId xmlns:p14="http://schemas.microsoft.com/office/powerpoint/2010/main" val="955848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2D26D8-F9BD-F8B6-8341-F8FA7FAA4D2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B830166A-7854-F1DF-DDAE-3928135E02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42F16FA-D4BE-8EFA-28F6-624ACC245AF2}"/>
              </a:ext>
            </a:extLst>
          </p:cNvPr>
          <p:cNvSpPr>
            <a:spLocks noGrp="1"/>
          </p:cNvSpPr>
          <p:nvPr>
            <p:ph type="dt" sz="half" idx="10"/>
          </p:nvPr>
        </p:nvSpPr>
        <p:spPr/>
        <p:txBody>
          <a:bodyPr/>
          <a:lstStyle/>
          <a:p>
            <a:fld id="{28F690A2-AA58-4E6F-8205-4A69B94F7731}" type="datetimeFigureOut">
              <a:rPr lang="zh-CN" altLang="en-US" smtClean="0"/>
              <a:t>2025/5/12</a:t>
            </a:fld>
            <a:endParaRPr lang="zh-CN" altLang="en-US"/>
          </a:p>
        </p:txBody>
      </p:sp>
      <p:sp>
        <p:nvSpPr>
          <p:cNvPr id="5" name="页脚占位符 4">
            <a:extLst>
              <a:ext uri="{FF2B5EF4-FFF2-40B4-BE49-F238E27FC236}">
                <a16:creationId xmlns:a16="http://schemas.microsoft.com/office/drawing/2014/main" id="{78A0F303-B029-43A3-B44F-8F32107844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AF6F4A-B3BD-B622-AA3F-FD419F8AEE86}"/>
              </a:ext>
            </a:extLst>
          </p:cNvPr>
          <p:cNvSpPr>
            <a:spLocks noGrp="1"/>
          </p:cNvSpPr>
          <p:nvPr>
            <p:ph type="sldNum" sz="quarter" idx="12"/>
          </p:nvPr>
        </p:nvSpPr>
        <p:spPr/>
        <p:txBody>
          <a:bodyPr/>
          <a:lstStyle/>
          <a:p>
            <a:fld id="{FE916C92-8563-4D14-B698-5A644FB73FB8}" type="slidenum">
              <a:rPr lang="zh-CN" altLang="en-US" smtClean="0"/>
              <a:t>‹#›</a:t>
            </a:fld>
            <a:endParaRPr lang="zh-CN" altLang="en-US"/>
          </a:p>
        </p:txBody>
      </p:sp>
    </p:spTree>
    <p:extLst>
      <p:ext uri="{BB962C8B-B14F-4D97-AF65-F5344CB8AC3E}">
        <p14:creationId xmlns:p14="http://schemas.microsoft.com/office/powerpoint/2010/main" val="1974430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1362F6-196A-BBD9-CEFC-82020ED44A6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6BD06AB-4404-81F3-A90B-87ADB21C3C0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855B57-9995-8A20-E601-ED42A0D1CF58}"/>
              </a:ext>
            </a:extLst>
          </p:cNvPr>
          <p:cNvSpPr>
            <a:spLocks noGrp="1"/>
          </p:cNvSpPr>
          <p:nvPr>
            <p:ph type="dt" sz="half" idx="10"/>
          </p:nvPr>
        </p:nvSpPr>
        <p:spPr/>
        <p:txBody>
          <a:bodyPr/>
          <a:lstStyle/>
          <a:p>
            <a:fld id="{28F690A2-AA58-4E6F-8205-4A69B94F7731}" type="datetimeFigureOut">
              <a:rPr lang="zh-CN" altLang="en-US" smtClean="0"/>
              <a:t>2025/5/12</a:t>
            </a:fld>
            <a:endParaRPr lang="zh-CN" altLang="en-US"/>
          </a:p>
        </p:txBody>
      </p:sp>
      <p:sp>
        <p:nvSpPr>
          <p:cNvPr id="5" name="页脚占位符 4">
            <a:extLst>
              <a:ext uri="{FF2B5EF4-FFF2-40B4-BE49-F238E27FC236}">
                <a16:creationId xmlns:a16="http://schemas.microsoft.com/office/drawing/2014/main" id="{E85C5ECA-13B0-597B-725D-B8188D7208F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2FC3EA-C6D7-CA2F-D38A-C96BBDC7C64E}"/>
              </a:ext>
            </a:extLst>
          </p:cNvPr>
          <p:cNvSpPr>
            <a:spLocks noGrp="1"/>
          </p:cNvSpPr>
          <p:nvPr>
            <p:ph type="sldNum" sz="quarter" idx="12"/>
          </p:nvPr>
        </p:nvSpPr>
        <p:spPr/>
        <p:txBody>
          <a:bodyPr/>
          <a:lstStyle/>
          <a:p>
            <a:fld id="{FE916C92-8563-4D14-B698-5A644FB73FB8}" type="slidenum">
              <a:rPr lang="zh-CN" altLang="en-US" smtClean="0"/>
              <a:t>‹#›</a:t>
            </a:fld>
            <a:endParaRPr lang="zh-CN" altLang="en-US"/>
          </a:p>
        </p:txBody>
      </p:sp>
    </p:spTree>
    <p:extLst>
      <p:ext uri="{BB962C8B-B14F-4D97-AF65-F5344CB8AC3E}">
        <p14:creationId xmlns:p14="http://schemas.microsoft.com/office/powerpoint/2010/main" val="58802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FEF5B81-D1EC-3E60-C0F6-759F381200E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B6C8BC-D15C-7BE3-3819-786BF57AECD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CB58EE1-CEED-6B4A-1EEF-A57BBE538833}"/>
              </a:ext>
            </a:extLst>
          </p:cNvPr>
          <p:cNvSpPr>
            <a:spLocks noGrp="1"/>
          </p:cNvSpPr>
          <p:nvPr>
            <p:ph type="dt" sz="half" idx="10"/>
          </p:nvPr>
        </p:nvSpPr>
        <p:spPr/>
        <p:txBody>
          <a:bodyPr/>
          <a:lstStyle/>
          <a:p>
            <a:fld id="{28F690A2-AA58-4E6F-8205-4A69B94F7731}" type="datetimeFigureOut">
              <a:rPr lang="zh-CN" altLang="en-US" smtClean="0"/>
              <a:t>2025/5/12</a:t>
            </a:fld>
            <a:endParaRPr lang="zh-CN" altLang="en-US"/>
          </a:p>
        </p:txBody>
      </p:sp>
      <p:sp>
        <p:nvSpPr>
          <p:cNvPr id="5" name="页脚占位符 4">
            <a:extLst>
              <a:ext uri="{FF2B5EF4-FFF2-40B4-BE49-F238E27FC236}">
                <a16:creationId xmlns:a16="http://schemas.microsoft.com/office/drawing/2014/main" id="{962459F3-B40A-5275-9E58-5E2C1779FA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3289D46-1640-C617-7254-CD6359868D0F}"/>
              </a:ext>
            </a:extLst>
          </p:cNvPr>
          <p:cNvSpPr>
            <a:spLocks noGrp="1"/>
          </p:cNvSpPr>
          <p:nvPr>
            <p:ph type="sldNum" sz="quarter" idx="12"/>
          </p:nvPr>
        </p:nvSpPr>
        <p:spPr/>
        <p:txBody>
          <a:bodyPr/>
          <a:lstStyle/>
          <a:p>
            <a:fld id="{FE916C92-8563-4D14-B698-5A644FB73FB8}" type="slidenum">
              <a:rPr lang="zh-CN" altLang="en-US" smtClean="0"/>
              <a:t>‹#›</a:t>
            </a:fld>
            <a:endParaRPr lang="zh-CN" altLang="en-US"/>
          </a:p>
        </p:txBody>
      </p:sp>
    </p:spTree>
    <p:extLst>
      <p:ext uri="{BB962C8B-B14F-4D97-AF65-F5344CB8AC3E}">
        <p14:creationId xmlns:p14="http://schemas.microsoft.com/office/powerpoint/2010/main" val="2131402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69E295-23FE-64C2-E509-FFFF920D22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C86E3D9-9030-3959-39DA-AD757185BE4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334FFB-59E4-73BC-1457-DE5158110A4C}"/>
              </a:ext>
            </a:extLst>
          </p:cNvPr>
          <p:cNvSpPr>
            <a:spLocks noGrp="1"/>
          </p:cNvSpPr>
          <p:nvPr>
            <p:ph type="dt" sz="half" idx="10"/>
          </p:nvPr>
        </p:nvSpPr>
        <p:spPr/>
        <p:txBody>
          <a:bodyPr/>
          <a:lstStyle/>
          <a:p>
            <a:fld id="{28F690A2-AA58-4E6F-8205-4A69B94F7731}" type="datetimeFigureOut">
              <a:rPr lang="zh-CN" altLang="en-US" smtClean="0"/>
              <a:t>2025/5/12</a:t>
            </a:fld>
            <a:endParaRPr lang="zh-CN" altLang="en-US"/>
          </a:p>
        </p:txBody>
      </p:sp>
      <p:sp>
        <p:nvSpPr>
          <p:cNvPr id="5" name="页脚占位符 4">
            <a:extLst>
              <a:ext uri="{FF2B5EF4-FFF2-40B4-BE49-F238E27FC236}">
                <a16:creationId xmlns:a16="http://schemas.microsoft.com/office/drawing/2014/main" id="{93A7EAA0-8F1F-6FB1-F74A-72A1D5C6E7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801676-EEB7-BBD9-2999-449D11E37A3A}"/>
              </a:ext>
            </a:extLst>
          </p:cNvPr>
          <p:cNvSpPr>
            <a:spLocks noGrp="1"/>
          </p:cNvSpPr>
          <p:nvPr>
            <p:ph type="sldNum" sz="quarter" idx="12"/>
          </p:nvPr>
        </p:nvSpPr>
        <p:spPr/>
        <p:txBody>
          <a:bodyPr/>
          <a:lstStyle/>
          <a:p>
            <a:fld id="{FE916C92-8563-4D14-B698-5A644FB73FB8}" type="slidenum">
              <a:rPr lang="zh-CN" altLang="en-US" smtClean="0"/>
              <a:t>‹#›</a:t>
            </a:fld>
            <a:endParaRPr lang="zh-CN" altLang="en-US"/>
          </a:p>
        </p:txBody>
      </p:sp>
    </p:spTree>
    <p:extLst>
      <p:ext uri="{BB962C8B-B14F-4D97-AF65-F5344CB8AC3E}">
        <p14:creationId xmlns:p14="http://schemas.microsoft.com/office/powerpoint/2010/main" val="1467322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E058F5-5BFB-2061-6178-5516B21BF62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0BD354F-2C67-279F-615D-D261910C5B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4718AB-878E-5102-A9AB-E2A3ABE1D24B}"/>
              </a:ext>
            </a:extLst>
          </p:cNvPr>
          <p:cNvSpPr>
            <a:spLocks noGrp="1"/>
          </p:cNvSpPr>
          <p:nvPr>
            <p:ph type="dt" sz="half" idx="10"/>
          </p:nvPr>
        </p:nvSpPr>
        <p:spPr/>
        <p:txBody>
          <a:bodyPr/>
          <a:lstStyle/>
          <a:p>
            <a:fld id="{28F690A2-AA58-4E6F-8205-4A69B94F7731}" type="datetimeFigureOut">
              <a:rPr lang="zh-CN" altLang="en-US" smtClean="0"/>
              <a:t>2025/5/12</a:t>
            </a:fld>
            <a:endParaRPr lang="zh-CN" altLang="en-US"/>
          </a:p>
        </p:txBody>
      </p:sp>
      <p:sp>
        <p:nvSpPr>
          <p:cNvPr id="5" name="页脚占位符 4">
            <a:extLst>
              <a:ext uri="{FF2B5EF4-FFF2-40B4-BE49-F238E27FC236}">
                <a16:creationId xmlns:a16="http://schemas.microsoft.com/office/drawing/2014/main" id="{E4C56978-AEF4-D223-7F05-F328486ED7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03C78A-4763-B0EE-212B-C9CE0DA4BF17}"/>
              </a:ext>
            </a:extLst>
          </p:cNvPr>
          <p:cNvSpPr>
            <a:spLocks noGrp="1"/>
          </p:cNvSpPr>
          <p:nvPr>
            <p:ph type="sldNum" sz="quarter" idx="12"/>
          </p:nvPr>
        </p:nvSpPr>
        <p:spPr/>
        <p:txBody>
          <a:bodyPr/>
          <a:lstStyle/>
          <a:p>
            <a:fld id="{FE916C92-8563-4D14-B698-5A644FB73FB8}" type="slidenum">
              <a:rPr lang="zh-CN" altLang="en-US" smtClean="0"/>
              <a:t>‹#›</a:t>
            </a:fld>
            <a:endParaRPr lang="zh-CN" altLang="en-US"/>
          </a:p>
        </p:txBody>
      </p:sp>
    </p:spTree>
    <p:extLst>
      <p:ext uri="{BB962C8B-B14F-4D97-AF65-F5344CB8AC3E}">
        <p14:creationId xmlns:p14="http://schemas.microsoft.com/office/powerpoint/2010/main" val="3093013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3C15D5-267A-CF56-6C9F-CA59EAE19D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8EBAAA-EA04-E832-9ABF-C06E7CBB910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A83A997-6C55-8916-564A-576532F35EE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2BCA424-57AD-AAEF-23F8-3C63EC7CDF8A}"/>
              </a:ext>
            </a:extLst>
          </p:cNvPr>
          <p:cNvSpPr>
            <a:spLocks noGrp="1"/>
          </p:cNvSpPr>
          <p:nvPr>
            <p:ph type="dt" sz="half" idx="10"/>
          </p:nvPr>
        </p:nvSpPr>
        <p:spPr/>
        <p:txBody>
          <a:bodyPr/>
          <a:lstStyle/>
          <a:p>
            <a:fld id="{28F690A2-AA58-4E6F-8205-4A69B94F7731}" type="datetimeFigureOut">
              <a:rPr lang="zh-CN" altLang="en-US" smtClean="0"/>
              <a:t>2025/5/12</a:t>
            </a:fld>
            <a:endParaRPr lang="zh-CN" altLang="en-US"/>
          </a:p>
        </p:txBody>
      </p:sp>
      <p:sp>
        <p:nvSpPr>
          <p:cNvPr id="6" name="页脚占位符 5">
            <a:extLst>
              <a:ext uri="{FF2B5EF4-FFF2-40B4-BE49-F238E27FC236}">
                <a16:creationId xmlns:a16="http://schemas.microsoft.com/office/drawing/2014/main" id="{DE0C9C73-3840-0467-8D2C-BCBF63BA093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42C8A38-DC34-326D-1990-BC0ACC37B075}"/>
              </a:ext>
            </a:extLst>
          </p:cNvPr>
          <p:cNvSpPr>
            <a:spLocks noGrp="1"/>
          </p:cNvSpPr>
          <p:nvPr>
            <p:ph type="sldNum" sz="quarter" idx="12"/>
          </p:nvPr>
        </p:nvSpPr>
        <p:spPr/>
        <p:txBody>
          <a:bodyPr/>
          <a:lstStyle/>
          <a:p>
            <a:fld id="{FE916C92-8563-4D14-B698-5A644FB73FB8}" type="slidenum">
              <a:rPr lang="zh-CN" altLang="en-US" smtClean="0"/>
              <a:t>‹#›</a:t>
            </a:fld>
            <a:endParaRPr lang="zh-CN" altLang="en-US"/>
          </a:p>
        </p:txBody>
      </p:sp>
    </p:spTree>
    <p:extLst>
      <p:ext uri="{BB962C8B-B14F-4D97-AF65-F5344CB8AC3E}">
        <p14:creationId xmlns:p14="http://schemas.microsoft.com/office/powerpoint/2010/main" val="4281216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BDF70-7CBA-A70D-AE3D-43DA10EDC77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87FF2C4-3908-95F4-6C95-6D6278DFCC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1ECF663-4BE3-112E-D81F-0182C318BD9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9630D6-F617-1F82-B512-B25DF5A4F0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0E24DEF-3BBC-E787-B859-772C7997287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31E54F4-4F15-CD7A-1705-12A92555772B}"/>
              </a:ext>
            </a:extLst>
          </p:cNvPr>
          <p:cNvSpPr>
            <a:spLocks noGrp="1"/>
          </p:cNvSpPr>
          <p:nvPr>
            <p:ph type="dt" sz="half" idx="10"/>
          </p:nvPr>
        </p:nvSpPr>
        <p:spPr/>
        <p:txBody>
          <a:bodyPr/>
          <a:lstStyle/>
          <a:p>
            <a:fld id="{28F690A2-AA58-4E6F-8205-4A69B94F7731}" type="datetimeFigureOut">
              <a:rPr lang="zh-CN" altLang="en-US" smtClean="0"/>
              <a:t>2025/5/12</a:t>
            </a:fld>
            <a:endParaRPr lang="zh-CN" altLang="en-US"/>
          </a:p>
        </p:txBody>
      </p:sp>
      <p:sp>
        <p:nvSpPr>
          <p:cNvPr id="8" name="页脚占位符 7">
            <a:extLst>
              <a:ext uri="{FF2B5EF4-FFF2-40B4-BE49-F238E27FC236}">
                <a16:creationId xmlns:a16="http://schemas.microsoft.com/office/drawing/2014/main" id="{5BE71E5E-A424-C49A-DB7F-CB9D9BD75DE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F11077D-DBC1-27EC-FCA6-0EBFE242C25E}"/>
              </a:ext>
            </a:extLst>
          </p:cNvPr>
          <p:cNvSpPr>
            <a:spLocks noGrp="1"/>
          </p:cNvSpPr>
          <p:nvPr>
            <p:ph type="sldNum" sz="quarter" idx="12"/>
          </p:nvPr>
        </p:nvSpPr>
        <p:spPr/>
        <p:txBody>
          <a:bodyPr/>
          <a:lstStyle/>
          <a:p>
            <a:fld id="{FE916C92-8563-4D14-B698-5A644FB73FB8}" type="slidenum">
              <a:rPr lang="zh-CN" altLang="en-US" smtClean="0"/>
              <a:t>‹#›</a:t>
            </a:fld>
            <a:endParaRPr lang="zh-CN" altLang="en-US"/>
          </a:p>
        </p:txBody>
      </p:sp>
    </p:spTree>
    <p:extLst>
      <p:ext uri="{BB962C8B-B14F-4D97-AF65-F5344CB8AC3E}">
        <p14:creationId xmlns:p14="http://schemas.microsoft.com/office/powerpoint/2010/main" val="2038270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9D5620-ABA5-0AC1-17B7-C1155C64C86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A1F329E-BEEF-7183-8BF3-B06E0EB6F88D}"/>
              </a:ext>
            </a:extLst>
          </p:cNvPr>
          <p:cNvSpPr>
            <a:spLocks noGrp="1"/>
          </p:cNvSpPr>
          <p:nvPr>
            <p:ph type="dt" sz="half" idx="10"/>
          </p:nvPr>
        </p:nvSpPr>
        <p:spPr/>
        <p:txBody>
          <a:bodyPr/>
          <a:lstStyle/>
          <a:p>
            <a:fld id="{28F690A2-AA58-4E6F-8205-4A69B94F7731}" type="datetimeFigureOut">
              <a:rPr lang="zh-CN" altLang="en-US" smtClean="0"/>
              <a:t>2025/5/12</a:t>
            </a:fld>
            <a:endParaRPr lang="zh-CN" altLang="en-US"/>
          </a:p>
        </p:txBody>
      </p:sp>
      <p:sp>
        <p:nvSpPr>
          <p:cNvPr id="4" name="页脚占位符 3">
            <a:extLst>
              <a:ext uri="{FF2B5EF4-FFF2-40B4-BE49-F238E27FC236}">
                <a16:creationId xmlns:a16="http://schemas.microsoft.com/office/drawing/2014/main" id="{65EEEC7F-D599-4708-B973-7A1406C80BB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ECBD4A7-B08B-89BF-B381-5850195A787A}"/>
              </a:ext>
            </a:extLst>
          </p:cNvPr>
          <p:cNvSpPr>
            <a:spLocks noGrp="1"/>
          </p:cNvSpPr>
          <p:nvPr>
            <p:ph type="sldNum" sz="quarter" idx="12"/>
          </p:nvPr>
        </p:nvSpPr>
        <p:spPr/>
        <p:txBody>
          <a:bodyPr/>
          <a:lstStyle/>
          <a:p>
            <a:fld id="{FE916C92-8563-4D14-B698-5A644FB73FB8}" type="slidenum">
              <a:rPr lang="zh-CN" altLang="en-US" smtClean="0"/>
              <a:t>‹#›</a:t>
            </a:fld>
            <a:endParaRPr lang="zh-CN" altLang="en-US"/>
          </a:p>
        </p:txBody>
      </p:sp>
    </p:spTree>
    <p:extLst>
      <p:ext uri="{BB962C8B-B14F-4D97-AF65-F5344CB8AC3E}">
        <p14:creationId xmlns:p14="http://schemas.microsoft.com/office/powerpoint/2010/main" val="1252714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E94966-4403-1A81-E438-2F3A4021C05E}"/>
              </a:ext>
            </a:extLst>
          </p:cNvPr>
          <p:cNvSpPr>
            <a:spLocks noGrp="1"/>
          </p:cNvSpPr>
          <p:nvPr>
            <p:ph type="dt" sz="half" idx="10"/>
          </p:nvPr>
        </p:nvSpPr>
        <p:spPr/>
        <p:txBody>
          <a:bodyPr/>
          <a:lstStyle/>
          <a:p>
            <a:fld id="{28F690A2-AA58-4E6F-8205-4A69B94F7731}" type="datetimeFigureOut">
              <a:rPr lang="zh-CN" altLang="en-US" smtClean="0"/>
              <a:t>2025/5/12</a:t>
            </a:fld>
            <a:endParaRPr lang="zh-CN" altLang="en-US"/>
          </a:p>
        </p:txBody>
      </p:sp>
      <p:sp>
        <p:nvSpPr>
          <p:cNvPr id="3" name="页脚占位符 2">
            <a:extLst>
              <a:ext uri="{FF2B5EF4-FFF2-40B4-BE49-F238E27FC236}">
                <a16:creationId xmlns:a16="http://schemas.microsoft.com/office/drawing/2014/main" id="{391BB847-DAE2-EBEF-74F3-356075180D5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24A3373-D7CB-2907-6F39-7FB2EB100BE6}"/>
              </a:ext>
            </a:extLst>
          </p:cNvPr>
          <p:cNvSpPr>
            <a:spLocks noGrp="1"/>
          </p:cNvSpPr>
          <p:nvPr>
            <p:ph type="sldNum" sz="quarter" idx="12"/>
          </p:nvPr>
        </p:nvSpPr>
        <p:spPr/>
        <p:txBody>
          <a:bodyPr/>
          <a:lstStyle/>
          <a:p>
            <a:fld id="{FE916C92-8563-4D14-B698-5A644FB73FB8}" type="slidenum">
              <a:rPr lang="zh-CN" altLang="en-US" smtClean="0"/>
              <a:t>‹#›</a:t>
            </a:fld>
            <a:endParaRPr lang="zh-CN" altLang="en-US"/>
          </a:p>
        </p:txBody>
      </p:sp>
    </p:spTree>
    <p:extLst>
      <p:ext uri="{BB962C8B-B14F-4D97-AF65-F5344CB8AC3E}">
        <p14:creationId xmlns:p14="http://schemas.microsoft.com/office/powerpoint/2010/main" val="2321337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342085-2C1F-E533-9505-043AD903C7C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DF089BF-F5D0-C54F-FFF3-990D0359C3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6FF25F0-09BB-CD06-0114-7ED0BA92A9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71CA126-C0DC-AAAA-39D0-DC52C32EBD28}"/>
              </a:ext>
            </a:extLst>
          </p:cNvPr>
          <p:cNvSpPr>
            <a:spLocks noGrp="1"/>
          </p:cNvSpPr>
          <p:nvPr>
            <p:ph type="dt" sz="half" idx="10"/>
          </p:nvPr>
        </p:nvSpPr>
        <p:spPr/>
        <p:txBody>
          <a:bodyPr/>
          <a:lstStyle/>
          <a:p>
            <a:fld id="{28F690A2-AA58-4E6F-8205-4A69B94F7731}" type="datetimeFigureOut">
              <a:rPr lang="zh-CN" altLang="en-US" smtClean="0"/>
              <a:t>2025/5/12</a:t>
            </a:fld>
            <a:endParaRPr lang="zh-CN" altLang="en-US"/>
          </a:p>
        </p:txBody>
      </p:sp>
      <p:sp>
        <p:nvSpPr>
          <p:cNvPr id="6" name="页脚占位符 5">
            <a:extLst>
              <a:ext uri="{FF2B5EF4-FFF2-40B4-BE49-F238E27FC236}">
                <a16:creationId xmlns:a16="http://schemas.microsoft.com/office/drawing/2014/main" id="{CF489680-1412-2F7D-58E3-5B289675DA5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58E79A4-9BB7-8DD6-5B1C-8AAED4DC6949}"/>
              </a:ext>
            </a:extLst>
          </p:cNvPr>
          <p:cNvSpPr>
            <a:spLocks noGrp="1"/>
          </p:cNvSpPr>
          <p:nvPr>
            <p:ph type="sldNum" sz="quarter" idx="12"/>
          </p:nvPr>
        </p:nvSpPr>
        <p:spPr/>
        <p:txBody>
          <a:bodyPr/>
          <a:lstStyle/>
          <a:p>
            <a:fld id="{FE916C92-8563-4D14-B698-5A644FB73FB8}" type="slidenum">
              <a:rPr lang="zh-CN" altLang="en-US" smtClean="0"/>
              <a:t>‹#›</a:t>
            </a:fld>
            <a:endParaRPr lang="zh-CN" altLang="en-US"/>
          </a:p>
        </p:txBody>
      </p:sp>
    </p:spTree>
    <p:extLst>
      <p:ext uri="{BB962C8B-B14F-4D97-AF65-F5344CB8AC3E}">
        <p14:creationId xmlns:p14="http://schemas.microsoft.com/office/powerpoint/2010/main" val="3291984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D13D1-82B8-0EA8-06B0-A8C98BEBA09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3E4598B-976A-51CD-36C5-D06246AE34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D5E1D99-B7A6-41C8-D503-5413F130E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B08C2B-49CB-4EE7-5492-50F46B726DC9}"/>
              </a:ext>
            </a:extLst>
          </p:cNvPr>
          <p:cNvSpPr>
            <a:spLocks noGrp="1"/>
          </p:cNvSpPr>
          <p:nvPr>
            <p:ph type="dt" sz="half" idx="10"/>
          </p:nvPr>
        </p:nvSpPr>
        <p:spPr/>
        <p:txBody>
          <a:bodyPr/>
          <a:lstStyle/>
          <a:p>
            <a:fld id="{28F690A2-AA58-4E6F-8205-4A69B94F7731}" type="datetimeFigureOut">
              <a:rPr lang="zh-CN" altLang="en-US" smtClean="0"/>
              <a:t>2025/5/12</a:t>
            </a:fld>
            <a:endParaRPr lang="zh-CN" altLang="en-US"/>
          </a:p>
        </p:txBody>
      </p:sp>
      <p:sp>
        <p:nvSpPr>
          <p:cNvPr id="6" name="页脚占位符 5">
            <a:extLst>
              <a:ext uri="{FF2B5EF4-FFF2-40B4-BE49-F238E27FC236}">
                <a16:creationId xmlns:a16="http://schemas.microsoft.com/office/drawing/2014/main" id="{0BFEB1B0-53EA-D0D5-724D-A0313B5D86F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BFB02AA-8ECD-69EB-B9E9-AD9550B80A19}"/>
              </a:ext>
            </a:extLst>
          </p:cNvPr>
          <p:cNvSpPr>
            <a:spLocks noGrp="1"/>
          </p:cNvSpPr>
          <p:nvPr>
            <p:ph type="sldNum" sz="quarter" idx="12"/>
          </p:nvPr>
        </p:nvSpPr>
        <p:spPr/>
        <p:txBody>
          <a:bodyPr/>
          <a:lstStyle/>
          <a:p>
            <a:fld id="{FE916C92-8563-4D14-B698-5A644FB73FB8}" type="slidenum">
              <a:rPr lang="zh-CN" altLang="en-US" smtClean="0"/>
              <a:t>‹#›</a:t>
            </a:fld>
            <a:endParaRPr lang="zh-CN" altLang="en-US"/>
          </a:p>
        </p:txBody>
      </p:sp>
    </p:spTree>
    <p:extLst>
      <p:ext uri="{BB962C8B-B14F-4D97-AF65-F5344CB8AC3E}">
        <p14:creationId xmlns:p14="http://schemas.microsoft.com/office/powerpoint/2010/main" val="1770191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FDD8892-2A6C-D18A-EA5D-CCC92EA3FA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A820209-9E22-90F8-EDD7-4CDB3CA9D1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613841-1720-6D39-91D8-2119ACB44C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F690A2-AA58-4E6F-8205-4A69B94F7731}" type="datetimeFigureOut">
              <a:rPr lang="zh-CN" altLang="en-US" smtClean="0"/>
              <a:t>2025/5/12</a:t>
            </a:fld>
            <a:endParaRPr lang="zh-CN" altLang="en-US"/>
          </a:p>
        </p:txBody>
      </p:sp>
      <p:sp>
        <p:nvSpPr>
          <p:cNvPr id="5" name="页脚占位符 4">
            <a:extLst>
              <a:ext uri="{FF2B5EF4-FFF2-40B4-BE49-F238E27FC236}">
                <a16:creationId xmlns:a16="http://schemas.microsoft.com/office/drawing/2014/main" id="{9E0D87E9-2746-8C2B-7D7A-171215E317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F87D905-97D5-4FFE-1417-E40D7338AB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916C92-8563-4D14-B698-5A644FB73FB8}" type="slidenum">
              <a:rPr lang="zh-CN" altLang="en-US" smtClean="0"/>
              <a:t>‹#›</a:t>
            </a:fld>
            <a:endParaRPr lang="zh-CN" altLang="en-US"/>
          </a:p>
        </p:txBody>
      </p:sp>
    </p:spTree>
    <p:extLst>
      <p:ext uri="{BB962C8B-B14F-4D97-AF65-F5344CB8AC3E}">
        <p14:creationId xmlns:p14="http://schemas.microsoft.com/office/powerpoint/2010/main" val="762249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3.png"/><Relationship Id="rId4"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4.xml"/><Relationship Id="rId1" Type="http://schemas.openxmlformats.org/officeDocument/2006/relationships/tags" Target="../tags/tag8.xml"/><Relationship Id="rId5" Type="http://schemas.openxmlformats.org/officeDocument/2006/relationships/image" Target="../media/image18.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38.jpe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NUL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3C8414-6038-E31B-B21C-93156BBCD885}"/>
              </a:ext>
            </a:extLst>
          </p:cNvPr>
          <p:cNvSpPr>
            <a:spLocks noGrp="1"/>
          </p:cNvSpPr>
          <p:nvPr>
            <p:ph type="ctrTitle"/>
          </p:nvPr>
        </p:nvSpPr>
        <p:spPr/>
        <p:txBody>
          <a:bodyPr/>
          <a:lstStyle/>
          <a:p>
            <a:r>
              <a:rPr lang="en-US" altLang="zh-CN" sz="5400" i="1" spc="300" dirty="0">
                <a:solidFill>
                  <a:schemeClr val="tx1">
                    <a:lumMod val="85000"/>
                    <a:lumOff val="15000"/>
                  </a:schemeClr>
                </a:solidFill>
                <a:latin typeface="Times New Roman" panose="02020603050405020304" pitchFamily="18" charset="0"/>
                <a:cs typeface="Times New Roman" panose="02020603050405020304" pitchFamily="18" charset="0"/>
              </a:rPr>
              <a:t>Choice Model and Preference learning</a:t>
            </a:r>
            <a:endParaRPr lang="zh-CN" altLang="en-US" sz="5400" i="1"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EE46925E-5A01-C51C-8B2D-E289512EA28B}"/>
              </a:ext>
            </a:extLst>
          </p:cNvPr>
          <p:cNvSpPr>
            <a:spLocks noGrp="1"/>
          </p:cNvSpPr>
          <p:nvPr>
            <p:ph type="subTitle" idx="1"/>
          </p:nvPr>
        </p:nvSpPr>
        <p:spPr>
          <a:xfrm>
            <a:off x="1524000" y="4131427"/>
            <a:ext cx="9144000" cy="1655762"/>
          </a:xfrm>
        </p:spPr>
        <p:txBody>
          <a:bodyPr/>
          <a:lstStyle/>
          <a:p>
            <a:r>
              <a:rPr lang="en-GB" altLang="zh-CN" sz="2800" dirty="0">
                <a:latin typeface="Times New Roman" panose="02020603050405020304" pitchFamily="18" charset="0"/>
                <a:cs typeface="Times New Roman" panose="02020603050405020304" pitchFamily="18" charset="0"/>
              </a:rPr>
              <a:t>Shuhan Zhang    zhang19@sas.upenn.edu</a:t>
            </a:r>
          </a:p>
          <a:p>
            <a:r>
              <a:rPr lang="en-GB" altLang="zh-CN" sz="2800" dirty="0">
                <a:latin typeface="Times New Roman" panose="02020603050405020304" pitchFamily="18" charset="0"/>
                <a:cs typeface="Times New Roman" panose="02020603050405020304" pitchFamily="18" charset="0"/>
              </a:rPr>
              <a:t>Xinyu Zhang   joyxyz@sas.upenn.edu</a:t>
            </a:r>
          </a:p>
          <a:p>
            <a:r>
              <a:rPr lang="en-GB" altLang="zh-CN" sz="2800" dirty="0">
                <a:latin typeface="Times New Roman" panose="02020603050405020304" pitchFamily="18" charset="0"/>
                <a:cs typeface="Times New Roman" panose="02020603050405020304" pitchFamily="18" charset="0"/>
              </a:rPr>
              <a:t>Lexuan Chen   amy0305@sas.upenn.edu</a:t>
            </a:r>
            <a:endParaRPr lang="zh-CN" altLang="en-US" sz="2800" dirty="0">
              <a:latin typeface="Times New Roman" panose="02020603050405020304" pitchFamily="18" charset="0"/>
              <a:cs typeface="Times New Roman" panose="02020603050405020304" pitchFamily="18" charset="0"/>
            </a:endParaRPr>
          </a:p>
        </p:txBody>
      </p:sp>
      <p:sp>
        <p:nvSpPr>
          <p:cNvPr id="4" name="文本框 4">
            <a:extLst>
              <a:ext uri="{FF2B5EF4-FFF2-40B4-BE49-F238E27FC236}">
                <a16:creationId xmlns:a16="http://schemas.microsoft.com/office/drawing/2014/main" id="{56155150-DEDA-143C-3924-F3EEF5DE5310}"/>
              </a:ext>
            </a:extLst>
          </p:cNvPr>
          <p:cNvSpPr txBox="1"/>
          <p:nvPr/>
        </p:nvSpPr>
        <p:spPr>
          <a:xfrm>
            <a:off x="-17737" y="29346"/>
            <a:ext cx="8044874" cy="707886"/>
          </a:xfrm>
          <a:prstGeom prst="rect">
            <a:avLst/>
          </a:prstGeom>
          <a:noFill/>
        </p:spPr>
        <p:txBody>
          <a:bodyPr wrap="square" rtlCol="0">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i="0" dirty="0">
                <a:solidFill>
                  <a:srgbClr val="445A64"/>
                </a:solidFill>
                <a:effectLst/>
                <a:latin typeface="-apple-system"/>
              </a:rPr>
              <a:t>STAT4830: Numerical Optimization for Data Science and Machine Learning</a:t>
            </a:r>
          </a:p>
          <a:p>
            <a:pPr algn="ctr"/>
            <a:endParaRPr lang="en-US" altLang="zh-CN" sz="2000" i="0" dirty="0">
              <a:solidFill>
                <a:srgbClr val="445A64"/>
              </a:solidFill>
              <a:effectLst/>
              <a:latin typeface="-apple-system"/>
            </a:endParaRPr>
          </a:p>
        </p:txBody>
      </p:sp>
    </p:spTree>
    <p:extLst>
      <p:ext uri="{BB962C8B-B14F-4D97-AF65-F5344CB8AC3E}">
        <p14:creationId xmlns:p14="http://schemas.microsoft.com/office/powerpoint/2010/main" val="1490472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3FF6D-B87B-F0F3-B859-9E6DD5E16CB0}"/>
              </a:ext>
            </a:extLst>
          </p:cNvPr>
          <p:cNvSpPr>
            <a:spLocks noGrp="1"/>
          </p:cNvSpPr>
          <p:nvPr>
            <p:ph type="title"/>
          </p:nvPr>
        </p:nvSpPr>
        <p:spPr/>
        <p:txBody>
          <a:bodyPr/>
          <a:lstStyle/>
          <a:p>
            <a:r>
              <a:rPr lang="en-US" altLang="zh-CN" sz="3600" spc="300" dirty="0">
                <a:solidFill>
                  <a:schemeClr val="tx1">
                    <a:lumMod val="85000"/>
                    <a:lumOff val="15000"/>
                  </a:schemeClr>
                </a:solidFill>
                <a:latin typeface="Times New Roman" panose="02020603050405020304" pitchFamily="18" charset="0"/>
                <a:cs typeface="Times New Roman" panose="02020603050405020304" pitchFamily="18" charset="0"/>
              </a:rPr>
              <a:t>Optimization Objective</a:t>
            </a:r>
            <a:endParaRPr lang="zh-CN" altLang="en-US" sz="36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6B8E3044-B6E0-3D36-0A11-D06C4A859A40}"/>
                  </a:ext>
                </a:extLst>
              </p:cNvPr>
              <p:cNvSpPr>
                <a:spLocks noGrp="1"/>
              </p:cNvSpPr>
              <p:nvPr>
                <p:ph idx="1"/>
              </p:nvPr>
            </p:nvSpPr>
            <p:spPr/>
            <p:txBody>
              <a:bodyPr>
                <a:normAutofit fontScale="92500" lnSpcReduction="10000"/>
              </a:bodyPr>
              <a:lstStyle/>
              <a:p>
                <a:r>
                  <a:rPr lang="en-US" altLang="zh-CN" dirty="0">
                    <a:latin typeface="Times New Roman" panose="02020603050405020304" pitchFamily="18" charset="0"/>
                    <a:cs typeface="Times New Roman" panose="02020603050405020304" pitchFamily="18" charset="0"/>
                  </a:rPr>
                  <a:t>Minimize the Negative Log Likelihood (NLL)</a:t>
                </a: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i="1" dirty="0">
                  <a:latin typeface="Cambria Math" panose="020405030504060302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N: Total number of product choices</a:t>
                </a:r>
              </a:p>
              <a:p>
                <a:r>
                  <a:rPr lang="en-US" altLang="zh-CN" dirty="0">
                    <a:latin typeface="Times New Roman" panose="02020603050405020304" pitchFamily="18" charset="0"/>
                    <a:cs typeface="Times New Roman" panose="02020603050405020304" pitchFamily="18" charset="0"/>
                  </a:rPr>
                  <a:t>T: Total number of offer set</a:t>
                </a:r>
              </a:p>
              <a:p>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𝑔</m:t>
                        </m:r>
                      </m:e>
                      <m:sub>
                        <m:r>
                          <a:rPr lang="en-US" altLang="zh-CN" b="0" i="1" smtClean="0">
                            <a:latin typeface="Cambria Math" panose="02040503050406030204" pitchFamily="18" charset="0"/>
                            <a:cs typeface="Times New Roman" panose="02020603050405020304" pitchFamily="18" charset="0"/>
                          </a:rPr>
                          <m:t>𝑗𝑡</m:t>
                        </m:r>
                      </m:sub>
                    </m:sSub>
                  </m:oMath>
                </a14:m>
                <a:r>
                  <a:rPr lang="en-US" altLang="zh-CN" dirty="0">
                    <a:latin typeface="Times New Roman" panose="02020603050405020304" pitchFamily="18" charset="0"/>
                    <a:cs typeface="Times New Roman" panose="02020603050405020304" pitchFamily="18" charset="0"/>
                  </a:rPr>
                  <a:t>: the predicted probability that product </a:t>
                </a:r>
                <a:r>
                  <a:rPr lang="zh-CN" altLang="en-US" dirty="0">
                    <a:latin typeface="Times New Roman" panose="02020603050405020304" pitchFamily="18" charset="0"/>
                    <a:cs typeface="Times New Roman" panose="02020603050405020304" pitchFamily="18" charset="0"/>
                  </a:rPr>
                  <a:t>𝑗</a:t>
                </a:r>
                <a:r>
                  <a:rPr lang="en-US" altLang="zh-CN" dirty="0">
                    <a:latin typeface="Times New Roman" panose="02020603050405020304" pitchFamily="18" charset="0"/>
                    <a:cs typeface="Times New Roman" panose="02020603050405020304" pitchFamily="18" charset="0"/>
                  </a:rPr>
                  <a:t> is chosen in offer set </a:t>
                </a:r>
                <a:r>
                  <a:rPr lang="zh-CN" altLang="en-US" dirty="0">
                    <a:latin typeface="Times New Roman" panose="02020603050405020304" pitchFamily="18" charset="0"/>
                    <a:cs typeface="Times New Roman" panose="02020603050405020304" pitchFamily="18" charset="0"/>
                  </a:rPr>
                  <a:t>𝑡</a:t>
                </a:r>
                <a:r>
                  <a:rPr lang="en-US" altLang="zh-CN" dirty="0">
                    <a:latin typeface="Times New Roman" panose="02020603050405020304" pitchFamily="18" charset="0"/>
                    <a:cs typeface="Times New Roman" panose="02020603050405020304" pitchFamily="18" charset="0"/>
                  </a:rPr>
                  <a:t>.</a:t>
                </a:r>
                <a:endParaRPr lang="en-US" altLang="zh-CN" i="1" dirty="0">
                  <a:latin typeface="Cambria Math" panose="02040503050406030204" pitchFamily="18" charset="0"/>
                  <a:cs typeface="Times New Roman" panose="02020603050405020304" pitchFamily="18" charset="0"/>
                </a:endParaRPr>
              </a:p>
              <a:p>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𝑁</m:t>
                        </m:r>
                      </m:e>
                      <m:sub>
                        <m:r>
                          <a:rPr lang="en-US" altLang="zh-CN" b="0" i="1" smtClean="0">
                            <a:latin typeface="Cambria Math" panose="02040503050406030204" pitchFamily="18" charset="0"/>
                            <a:cs typeface="Times New Roman" panose="02020603050405020304" pitchFamily="18" charset="0"/>
                          </a:rPr>
                          <m:t>𝑗𝑡</m:t>
                        </m:r>
                      </m:sub>
                    </m:sSub>
                  </m:oMath>
                </a14:m>
                <a:r>
                  <a:rPr lang="en-US" altLang="zh-CN" dirty="0">
                    <a:latin typeface="Times New Roman" panose="02020603050405020304" pitchFamily="18" charset="0"/>
                    <a:cs typeface="Times New Roman" panose="02020603050405020304" pitchFamily="18" charset="0"/>
                  </a:rPr>
                  <a:t>: one-hot choice result vector</a:t>
                </a:r>
              </a:p>
              <a:p>
                <a:r>
                  <a:rPr lang="en-US" altLang="zh-CN" dirty="0">
                    <a:latin typeface="Times New Roman" panose="02020603050405020304" pitchFamily="18" charset="0"/>
                    <a:cs typeface="Times New Roman" panose="02020603050405020304" pitchFamily="18" charset="0"/>
                  </a:rPr>
                  <a:t>The objective function is the negative log likelihood loss, which is commonly seen in classification model and preference learning tasks.</a:t>
                </a:r>
              </a:p>
            </p:txBody>
          </p:sp>
        </mc:Choice>
        <mc:Fallback xmlns="">
          <p:sp>
            <p:nvSpPr>
              <p:cNvPr id="4" name="内容占位符 3">
                <a:extLst>
                  <a:ext uri="{FF2B5EF4-FFF2-40B4-BE49-F238E27FC236}">
                    <a16:creationId xmlns:a16="http://schemas.microsoft.com/office/drawing/2014/main" id="{6B8E3044-B6E0-3D36-0A11-D06C4A859A40}"/>
                  </a:ext>
                </a:extLst>
              </p:cNvPr>
              <p:cNvSpPr>
                <a:spLocks noGrp="1" noRot="1" noChangeAspect="1" noMove="1" noResize="1" noEditPoints="1" noAdjustHandles="1" noChangeArrowheads="1" noChangeShapeType="1" noTextEdit="1"/>
              </p:cNvSpPr>
              <p:nvPr>
                <p:ph idx="1"/>
              </p:nvPr>
            </p:nvSpPr>
            <p:spPr>
              <a:blipFill>
                <a:blip r:embed="rId2"/>
                <a:stretch>
                  <a:fillRect l="-928" t="-3081" b="-3081"/>
                </a:stretch>
              </a:blipFill>
            </p:spPr>
            <p:txBody>
              <a:bodyPr/>
              <a:lstStyle/>
              <a:p>
                <a:r>
                  <a:rPr lang="zh-CN" altLang="en-US">
                    <a:noFill/>
                  </a:rPr>
                  <a:t> </a:t>
                </a:r>
              </a:p>
            </p:txBody>
          </p:sp>
        </mc:Fallback>
      </mc:AlternateContent>
      <p:pic>
        <p:nvPicPr>
          <p:cNvPr id="3" name="图片 2" descr="截屏2025-04-22 15.07.05">
            <a:extLst>
              <a:ext uri="{FF2B5EF4-FFF2-40B4-BE49-F238E27FC236}">
                <a16:creationId xmlns:a16="http://schemas.microsoft.com/office/drawing/2014/main" id="{20E03896-166B-B009-39BE-D2DF56A95350}"/>
              </a:ext>
            </a:extLst>
          </p:cNvPr>
          <p:cNvPicPr>
            <a:picLocks noChangeAspect="1"/>
          </p:cNvPicPr>
          <p:nvPr/>
        </p:nvPicPr>
        <p:blipFill>
          <a:blip r:embed="rId3"/>
          <a:srcRect l="33161" t="39723" r="31900" b="7250"/>
          <a:stretch/>
        </p:blipFill>
        <p:spPr>
          <a:xfrm>
            <a:off x="3779003" y="2268192"/>
            <a:ext cx="4633994" cy="1052933"/>
          </a:xfrm>
          <a:prstGeom prst="rect">
            <a:avLst/>
          </a:prstGeom>
        </p:spPr>
      </p:pic>
    </p:spTree>
    <p:extLst>
      <p:ext uri="{BB962C8B-B14F-4D97-AF65-F5344CB8AC3E}">
        <p14:creationId xmlns:p14="http://schemas.microsoft.com/office/powerpoint/2010/main" val="660949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7FBE4-4294-73A8-A23B-F98FFDE988EA}"/>
              </a:ext>
            </a:extLst>
          </p:cNvPr>
          <p:cNvSpPr>
            <a:spLocks noGrp="1"/>
          </p:cNvSpPr>
          <p:nvPr>
            <p:ph type="title"/>
          </p:nvPr>
        </p:nvSpPr>
        <p:spPr/>
        <p:txBody>
          <a:bodyPr/>
          <a:lstStyle/>
          <a:p>
            <a:r>
              <a:rPr lang="en-US" altLang="zh-CN" sz="3600" spc="300" dirty="0">
                <a:solidFill>
                  <a:schemeClr val="tx1">
                    <a:lumMod val="85000"/>
                    <a:lumOff val="15000"/>
                  </a:schemeClr>
                </a:solidFill>
                <a:latin typeface="Times New Roman" panose="02020603050405020304" pitchFamily="18" charset="0"/>
                <a:cs typeface="Times New Roman" panose="02020603050405020304" pitchFamily="18" charset="0"/>
              </a:rPr>
              <a:t>Model Candidate</a:t>
            </a:r>
            <a:endParaRPr lang="zh-CN" altLang="en-US" sz="36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82E5C743-021A-6FDF-D0A4-04645CF61B03}"/>
              </a:ext>
            </a:extLst>
          </p:cNvPr>
          <p:cNvPicPr>
            <a:picLocks noChangeAspect="1"/>
          </p:cNvPicPr>
          <p:nvPr/>
        </p:nvPicPr>
        <p:blipFill>
          <a:blip r:embed="rId2"/>
          <a:stretch>
            <a:fillRect/>
          </a:stretch>
        </p:blipFill>
        <p:spPr>
          <a:xfrm>
            <a:off x="660000" y="2179248"/>
            <a:ext cx="10872000" cy="2499503"/>
          </a:xfrm>
          <a:prstGeom prst="rect">
            <a:avLst/>
          </a:prstGeom>
        </p:spPr>
      </p:pic>
    </p:spTree>
    <p:extLst>
      <p:ext uri="{BB962C8B-B14F-4D97-AF65-F5344CB8AC3E}">
        <p14:creationId xmlns:p14="http://schemas.microsoft.com/office/powerpoint/2010/main" val="2864568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668655" y="1123646"/>
            <a:ext cx="11088370" cy="2570480"/>
          </a:xfrm>
        </p:spPr>
        <p:txBody>
          <a:bodyPr>
            <a:normAutofit/>
          </a:bodyPr>
          <a:lstStyle/>
          <a:p>
            <a:r>
              <a:rPr lang="en-US" altLang="zh-CN" sz="5400" i="1" spc="300" dirty="0">
                <a:solidFill>
                  <a:schemeClr val="tx1">
                    <a:lumMod val="85000"/>
                    <a:lumOff val="15000"/>
                  </a:schemeClr>
                </a:solidFill>
                <a:latin typeface="Times New Roman" panose="02020603050405020304" pitchFamily="18" charset="0"/>
                <a:cs typeface="Times New Roman" panose="02020603050405020304" pitchFamily="18" charset="0"/>
              </a:rPr>
              <a:t>Mixture Preference Learning with </a:t>
            </a:r>
            <a:r>
              <a:rPr lang="en-US" altLang="zh-CN" sz="5400" i="1" spc="300" dirty="0">
                <a:solidFill>
                  <a:srgbClr val="FF0000"/>
                </a:solidFill>
                <a:latin typeface="Times New Roman" panose="02020603050405020304" pitchFamily="18" charset="0"/>
                <a:cs typeface="Times New Roman" panose="02020603050405020304" pitchFamily="18" charset="0"/>
              </a:rPr>
              <a:t>Frank-Wolfe</a:t>
            </a:r>
            <a:r>
              <a:rPr lang="en-US" altLang="zh-CN" sz="5400" i="1" spc="300" dirty="0">
                <a:solidFill>
                  <a:schemeClr val="tx1">
                    <a:lumMod val="85000"/>
                    <a:lumOff val="15000"/>
                  </a:schemeClr>
                </a:solidFill>
                <a:latin typeface="Times New Roman" panose="02020603050405020304" pitchFamily="18" charset="0"/>
                <a:cs typeface="Times New Roman" panose="02020603050405020304" pitchFamily="18" charset="0"/>
              </a:rPr>
              <a:t> Algorithm</a:t>
            </a:r>
          </a:p>
        </p:txBody>
      </p:sp>
      <p:sp>
        <p:nvSpPr>
          <p:cNvPr id="3" name="副标题 2"/>
          <p:cNvSpPr>
            <a:spLocks noGrp="1"/>
          </p:cNvSpPr>
          <p:nvPr>
            <p:ph type="subTitle" idx="1"/>
            <p:custDataLst>
              <p:tags r:id="rId3"/>
            </p:custDataLst>
          </p:nvPr>
        </p:nvSpPr>
        <p:spPr>
          <a:xfrm>
            <a:off x="1198800" y="4283030"/>
            <a:ext cx="9799200" cy="1472400"/>
          </a:xfrm>
        </p:spPr>
        <p:txBody>
          <a:bodyPr/>
          <a:lstStyle/>
          <a:p>
            <a:r>
              <a:rPr lang="en-US" altLang="zh-CN" dirty="0">
                <a:latin typeface="Times New Roman" panose="02020603050405020304" pitchFamily="18" charset="0"/>
                <a:cs typeface="Times New Roman" panose="02020603050405020304" pitchFamily="18" charset="0"/>
              </a:rPr>
              <a:t>Shuhan Zhang</a:t>
            </a:r>
          </a:p>
        </p:txBody>
      </p:sp>
      <p:pic>
        <p:nvPicPr>
          <p:cNvPr id="11" name="图片 10"/>
          <p:cNvPicPr/>
          <p:nvPr/>
        </p:nvPicPr>
        <p:blipFill>
          <a:blip r:embed="rId5"/>
          <a:stretch>
            <a:fillRect/>
          </a:stretch>
        </p:blipFill>
        <p:spPr>
          <a:xfrm>
            <a:off x="0" y="3940810"/>
            <a:ext cx="3817620" cy="2802890"/>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spc="300" dirty="0">
                <a:solidFill>
                  <a:schemeClr val="tx1">
                    <a:lumMod val="85000"/>
                    <a:lumOff val="15000"/>
                  </a:schemeClr>
                </a:solidFill>
                <a:latin typeface="Times New Roman" panose="02020603050405020304" pitchFamily="18" charset="0"/>
                <a:cs typeface="Times New Roman" panose="02020603050405020304" pitchFamily="18" charset="0"/>
              </a:rPr>
              <a:t>Outline</a:t>
            </a:r>
          </a:p>
        </p:txBody>
      </p:sp>
      <p:sp>
        <p:nvSpPr>
          <p:cNvPr id="3" name="内容占位符 2"/>
          <p:cNvSpPr>
            <a:spLocks noGrp="1"/>
          </p:cNvSpPr>
          <p:nvPr>
            <p:ph idx="1"/>
          </p:nvPr>
        </p:nvSpPr>
        <p:spPr/>
        <p:txBody>
          <a:bodyPr/>
          <a:lstStyle/>
          <a:p>
            <a:r>
              <a:rPr lang="en-US" altLang="zh-CN" sz="2600" dirty="0">
                <a:latin typeface="Times New Roman" panose="02020603050405020304" pitchFamily="18" charset="0"/>
                <a:cs typeface="Times New Roman" panose="02020603050405020304" pitchFamily="18" charset="0"/>
              </a:rPr>
              <a:t>Existing literature drawbacks</a:t>
            </a:r>
          </a:p>
          <a:p>
            <a:r>
              <a:rPr lang="en-US" altLang="zh-CN" sz="2600" dirty="0">
                <a:latin typeface="Times New Roman" panose="02020603050405020304" pitchFamily="18" charset="0"/>
                <a:cs typeface="Times New Roman" panose="02020603050405020304" pitchFamily="18" charset="0"/>
              </a:rPr>
              <a:t>Problem and optimization objective</a:t>
            </a:r>
          </a:p>
          <a:p>
            <a:r>
              <a:rPr lang="en-US" altLang="zh-CN" sz="2600" dirty="0">
                <a:latin typeface="Times New Roman" panose="02020603050405020304" pitchFamily="18" charset="0"/>
                <a:cs typeface="Times New Roman" panose="02020603050405020304" pitchFamily="18" charset="0"/>
              </a:rPr>
              <a:t>Algorithm framework &amp; support finding</a:t>
            </a:r>
          </a:p>
          <a:p>
            <a:r>
              <a:rPr lang="en-US" altLang="zh-CN" sz="2600" dirty="0">
                <a:latin typeface="Times New Roman" panose="02020603050405020304" pitchFamily="18" charset="0"/>
                <a:cs typeface="Times New Roman" panose="02020603050405020304" pitchFamily="18" charset="0"/>
              </a:rPr>
              <a:t>Experiment setup</a:t>
            </a:r>
          </a:p>
          <a:p>
            <a:r>
              <a:rPr lang="en-US" altLang="zh-CN" sz="2600" dirty="0">
                <a:latin typeface="Times New Roman" panose="02020603050405020304" pitchFamily="18" charset="0"/>
                <a:cs typeface="Times New Roman" panose="02020603050405020304" pitchFamily="18" charset="0"/>
              </a:rPr>
              <a:t>Results</a:t>
            </a:r>
          </a:p>
          <a:p>
            <a:r>
              <a:rPr lang="en-US" altLang="zh-CN" sz="2600" dirty="0">
                <a:latin typeface="Times New Roman" panose="02020603050405020304" pitchFamily="18" charset="0"/>
                <a:cs typeface="Times New Roman" panose="02020603050405020304" pitchFamily="18" charset="0"/>
              </a:rPr>
              <a:t>Discussion</a:t>
            </a:r>
          </a:p>
          <a:p>
            <a:pPr marL="0" indent="0">
              <a:buNone/>
            </a:pPr>
            <a:endParaRPr lang="en-US" altLang="zh-CN" dirty="0"/>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截屏2025-04-22 18.31.26"/>
          <p:cNvPicPr>
            <a:picLocks noChangeAspect="1"/>
          </p:cNvPicPr>
          <p:nvPr/>
        </p:nvPicPr>
        <p:blipFill>
          <a:blip r:embed="rId3"/>
          <a:stretch>
            <a:fillRect/>
          </a:stretch>
        </p:blipFill>
        <p:spPr>
          <a:xfrm>
            <a:off x="608330" y="3573780"/>
            <a:ext cx="11144250" cy="2314575"/>
          </a:xfrm>
          <a:prstGeom prst="rect">
            <a:avLst/>
          </a:prstGeom>
        </p:spPr>
      </p:pic>
      <p:sp>
        <p:nvSpPr>
          <p:cNvPr id="2" name="标题 1"/>
          <p:cNvSpPr>
            <a:spLocks noGrp="1"/>
          </p:cNvSpPr>
          <p:nvPr>
            <p:ph type="title"/>
          </p:nvPr>
        </p:nvSpPr>
        <p:spPr/>
        <p:txBody>
          <a:bodyPr>
            <a:normAutofit/>
          </a:bodyPr>
          <a:lstStyle/>
          <a:p>
            <a:r>
              <a:rPr lang="en-US" altLang="zh-CN" sz="3600" spc="300" dirty="0">
                <a:solidFill>
                  <a:schemeClr val="tx1">
                    <a:lumMod val="85000"/>
                    <a:lumOff val="15000"/>
                  </a:schemeClr>
                </a:solidFill>
                <a:latin typeface="Times New Roman" panose="02020603050405020304" pitchFamily="18" charset="0"/>
                <a:cs typeface="Times New Roman" panose="02020603050405020304" pitchFamily="18" charset="0"/>
              </a:rPr>
              <a:t>Reference</a:t>
            </a:r>
          </a:p>
        </p:txBody>
      </p:sp>
      <p:sp>
        <p:nvSpPr>
          <p:cNvPr id="3" name="内容占位符 2"/>
          <p:cNvSpPr>
            <a:spLocks noGrp="1"/>
          </p:cNvSpPr>
          <p:nvPr>
            <p:ph idx="1"/>
          </p:nvPr>
        </p:nvSpPr>
        <p:spPr>
          <a:xfrm>
            <a:off x="608330" y="1490345"/>
            <a:ext cx="10968355" cy="4759325"/>
          </a:xfrm>
        </p:spPr>
        <p:txBody>
          <a:bodyPr/>
          <a:lstStyle/>
          <a:p>
            <a:r>
              <a:rPr lang="en-US" altLang="zh-CN" b="1" dirty="0">
                <a:solidFill>
                  <a:schemeClr val="tx1"/>
                </a:solidFill>
                <a:latin typeface="PingFang SC Semibold" panose="020B0400000000000000" charset="-122"/>
                <a:ea typeface="PingFang SC Semibold" panose="020B0400000000000000" charset="-122"/>
              </a:rPr>
              <a:t>The idea are inspired by paper: </a:t>
            </a:r>
            <a:r>
              <a:rPr lang="en-US" altLang="zh-CN" b="1" i="1" dirty="0">
                <a:solidFill>
                  <a:schemeClr val="tx1"/>
                </a:solidFill>
                <a:latin typeface="Times New Roman Bold Italic" panose="02020503050405090304" charset="0"/>
                <a:ea typeface="PingFang SC Semibold" panose="020B0400000000000000" charset="-122"/>
                <a:cs typeface="Times New Roman Bold Italic" panose="02020503050405090304" charset="0"/>
              </a:rPr>
              <a:t>A Conditional Gradient Approach for Nonparametric Estimation of Mixing Distributions</a:t>
            </a:r>
          </a:p>
          <a:p>
            <a:r>
              <a:rPr lang="en-US" altLang="zh-CN" sz="2600" dirty="0">
                <a:latin typeface="Times New Roman" panose="02020603050405020304" pitchFamily="18" charset="0"/>
                <a:cs typeface="Times New Roman" panose="02020603050405020304" pitchFamily="18" charset="0"/>
              </a:rPr>
              <a:t>We want to explore the effect of replacing linear utility function with NN-based function. Will it improve the performance?</a:t>
            </a:r>
          </a:p>
          <a:p>
            <a:endParaRPr lang="en-US" altLang="zh-CN" b="1" dirty="0">
              <a:solidFill>
                <a:schemeClr val="tx1"/>
              </a:solidFill>
              <a:latin typeface="PingFang SC Semibold" panose="020B0400000000000000" charset="-122"/>
              <a:ea typeface="PingFang SC Semibold" panose="020B0400000000000000" charset="-122"/>
            </a:endParaRPr>
          </a:p>
        </p:txBody>
      </p:sp>
      <p:pic>
        <p:nvPicPr>
          <p:cNvPr id="5" name="图片 4" descr="截屏2025-04-22 18.30.52"/>
          <p:cNvPicPr>
            <a:picLocks noChangeAspect="1"/>
          </p:cNvPicPr>
          <p:nvPr/>
        </p:nvPicPr>
        <p:blipFill>
          <a:blip r:embed="rId4"/>
          <a:stretch>
            <a:fillRect/>
          </a:stretch>
        </p:blipFill>
        <p:spPr>
          <a:xfrm>
            <a:off x="8075930" y="4057650"/>
            <a:ext cx="3501390" cy="559435"/>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spc="300" dirty="0">
                <a:solidFill>
                  <a:schemeClr val="tx1">
                    <a:lumMod val="85000"/>
                    <a:lumOff val="15000"/>
                  </a:schemeClr>
                </a:solidFill>
                <a:latin typeface="Times New Roman" panose="02020603050405020304" pitchFamily="18" charset="0"/>
                <a:cs typeface="Times New Roman" panose="02020603050405020304" pitchFamily="18" charset="0"/>
              </a:rPr>
              <a:t>Why do We Need Frank-Wolfe Algorithm?</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sz="2600" dirty="0">
                    <a:latin typeface="Times New Roman" panose="02020603050405020304" pitchFamily="18" charset="0"/>
                    <a:cs typeface="Times New Roman" panose="02020603050405020304" pitchFamily="18" charset="0"/>
                  </a:rPr>
                  <a:t>Avoid Parametric Bias </a:t>
                </a:r>
                <a14:m>
                  <m:oMath xmlns:m="http://schemas.openxmlformats.org/officeDocument/2006/math">
                    <m:r>
                      <a:rPr lang="en-US" altLang="zh-CN" sz="26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 No assumption of specific distribution</a:t>
                </a:r>
              </a:p>
              <a:p>
                <a:pPr marL="0" indent="0">
                  <a:buNone/>
                </a:pPr>
                <a:r>
                  <a:rPr lang="en-US" altLang="zh-CN" sz="2600" dirty="0">
                    <a:latin typeface="Times New Roman" panose="02020603050405020304" pitchFamily="18" charset="0"/>
                    <a:cs typeface="Times New Roman" panose="02020603050405020304" pitchFamily="18" charset="0"/>
                  </a:rPr>
                  <a:t>- Specific distribution assumption introduces bias.</a:t>
                </a:r>
              </a:p>
              <a:p>
                <a:pPr>
                  <a:buFontTx/>
                  <a:buChar char="-"/>
                </a:pPr>
                <a:r>
                  <a:rPr lang="en-US" altLang="zh-CN" sz="2600" dirty="0">
                    <a:latin typeface="Times New Roman" panose="02020603050405020304" pitchFamily="18" charset="0"/>
                    <a:cs typeface="Times New Roman" panose="02020603050405020304" pitchFamily="18" charset="0"/>
                  </a:rPr>
                  <a:t>This can lead to inaccurate model predictions, especially when using methods like Expectation-Maximization (EM).</a:t>
                </a:r>
              </a:p>
              <a:p>
                <a:pPr>
                  <a:buFontTx/>
                  <a:buChar char="-"/>
                </a:pPr>
                <a:endParaRPr lang="en-US" altLang="zh-CN" sz="2600" dirty="0">
                  <a:latin typeface="Times New Roman" panose="02020603050405020304" pitchFamily="18" charset="0"/>
                  <a:cs typeface="Times New Roman" panose="02020603050405020304" pitchFamily="18" charset="0"/>
                </a:endParaRPr>
              </a:p>
              <a:p>
                <a:r>
                  <a:rPr lang="en-US" altLang="zh-CN" sz="2600" dirty="0">
                    <a:latin typeface="Times New Roman" panose="02020603050405020304" pitchFamily="18" charset="0"/>
                    <a:cs typeface="Times New Roman" panose="02020603050405020304" pitchFamily="18" charset="0"/>
                  </a:rPr>
                  <a:t>Not being able to clearly formulate the problem’s constraints.</a:t>
                </a:r>
              </a:p>
              <a:p>
                <a:pPr>
                  <a:buFontTx/>
                  <a:buChar char="-"/>
                </a:pPr>
                <a:r>
                  <a:rPr lang="en-US" altLang="zh-CN" sz="2600" dirty="0">
                    <a:latin typeface="Times New Roman" panose="02020603050405020304" pitchFamily="18" charset="0"/>
                    <a:cs typeface="Times New Roman" panose="02020603050405020304" pitchFamily="18" charset="0"/>
                  </a:rPr>
                  <a:t>For example, mapping weights and features to a probability space is complex and hard to describe explicitly. </a:t>
                </a:r>
              </a:p>
              <a:p>
                <a:pPr>
                  <a:buFontTx/>
                  <a:buChar char="-"/>
                </a:pPr>
                <a:r>
                  <a:rPr lang="en-US" altLang="zh-CN" sz="2600" dirty="0">
                    <a:latin typeface="Times New Roman" panose="02020603050405020304" pitchFamily="18" charset="0"/>
                    <a:cs typeface="Times New Roman" panose="02020603050405020304" pitchFamily="18" charset="0"/>
                  </a:rPr>
                  <a:t>Therefore, we can not use Projected Gradient Method.</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43" t="-2101"/>
                </a:stretch>
              </a:blipFill>
            </p:spPr>
            <p:txBody>
              <a:bodyPr/>
              <a:lstStyle/>
              <a:p>
                <a:r>
                  <a:rPr lang="zh-CN" altLang="en-US">
                    <a:noFill/>
                  </a:rPr>
                  <a:t> </a:t>
                </a:r>
              </a:p>
            </p:txBody>
          </p:sp>
        </mc:Fallback>
      </mc:AlternateContent>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spc="300" dirty="0">
                <a:solidFill>
                  <a:schemeClr val="tx1">
                    <a:lumMod val="85000"/>
                    <a:lumOff val="15000"/>
                  </a:schemeClr>
                </a:solidFill>
                <a:latin typeface="Times New Roman" panose="02020603050405020304" pitchFamily="18" charset="0"/>
                <a:cs typeface="Times New Roman" panose="02020603050405020304" pitchFamily="18" charset="0"/>
              </a:rPr>
              <a:t>Optimization Objective</a:t>
            </a:r>
          </a:p>
        </p:txBody>
      </p:sp>
      <p:sp>
        <p:nvSpPr>
          <p:cNvPr id="7" name="内容占位符 6">
            <a:extLst>
              <a:ext uri="{FF2B5EF4-FFF2-40B4-BE49-F238E27FC236}">
                <a16:creationId xmlns:a16="http://schemas.microsoft.com/office/drawing/2014/main" id="{EE4D9D28-A813-B327-0868-5D7498F8D873}"/>
              </a:ext>
            </a:extLst>
          </p:cNvPr>
          <p:cNvSpPr>
            <a:spLocks noGrp="1"/>
          </p:cNvSpPr>
          <p:nvPr>
            <p:ph sz="half" idx="1"/>
          </p:nvPr>
        </p:nvSpPr>
        <p:spPr>
          <a:xfrm>
            <a:off x="838200" y="1630753"/>
            <a:ext cx="6032293" cy="4351338"/>
          </a:xfrm>
        </p:spPr>
        <p:txBody>
          <a:bodyPr>
            <a:normAutofit fontScale="92500"/>
          </a:bodyPr>
          <a:lstStyle/>
          <a:p>
            <a:r>
              <a:rPr lang="en-US" altLang="zh-CN" sz="2600" dirty="0">
                <a:latin typeface="Times New Roman" panose="02020603050405020304" pitchFamily="18" charset="0"/>
                <a:cs typeface="Times New Roman" panose="02020603050405020304" pitchFamily="18" charset="0"/>
              </a:rPr>
              <a:t>Negative Log-Likelihood (NLL) Loss</a:t>
            </a:r>
            <a:endParaRPr lang="zh-CN" altLang="en-US" sz="2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930DE6F3-6DC6-533C-4429-8FF9E55BEF2F}"/>
                  </a:ext>
                </a:extLst>
              </p:cNvPr>
              <p:cNvSpPr>
                <a:spLocks noGrp="1"/>
              </p:cNvSpPr>
              <p:nvPr>
                <p:ph sz="half" idx="2"/>
              </p:nvPr>
            </p:nvSpPr>
            <p:spPr>
              <a:xfrm>
                <a:off x="7080352" y="1550803"/>
                <a:ext cx="4751884" cy="4770047"/>
              </a:xfrm>
            </p:spPr>
            <p:txBody>
              <a:bodyPr>
                <a:normAutofit fontScale="92500"/>
              </a:bodyPr>
              <a:lstStyle/>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N: Total number of product </a:t>
                </a:r>
                <a:r>
                  <a:rPr lang="en-US" altLang="zh-CN" sz="24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choices</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T: Total number of offer set</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𝑔</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𝑗𝑡</m:t>
                        </m:r>
                      </m:sub>
                    </m:sSub>
                  </m:oMath>
                </a14:m>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the predicted probability that product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𝑗</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is chosen in offer set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𝑡</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en-US"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endParaRP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𝑁</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𝑗𝑡</m:t>
                        </m:r>
                      </m:sub>
                    </m:sSub>
                  </m:oMath>
                </a14:m>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one-hot choice result vector</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𝛼</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𝑘</m:t>
                        </m:r>
                      </m:sub>
                    </m:sSub>
                  </m:oMath>
                </a14:m>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the proportion of</a:t>
                </a:r>
                <a:r>
                  <a:rPr kumimoji="0" lang="en-US" altLang="zh-CN" sz="2400" b="0" i="0" u="none" strike="noStrike" kern="1200" cap="none" spc="0" normalizeH="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preference type </a:t>
                </a:r>
                <a14:m>
                  <m:oMath xmlns:m="http://schemas.openxmlformats.org/officeDocument/2006/math">
                    <m:r>
                      <a:rPr kumimoji="0" lang="en-US" altLang="zh-CN" sz="2400" b="0" i="1" u="none" strike="noStrike" kern="1200" cap="none" spc="0" normalizeH="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𝑘</m:t>
                    </m:r>
                  </m:oMath>
                </a14:m>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in population</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𝜔</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𝑘</m:t>
                        </m:r>
                      </m:sub>
                    </m:sSub>
                  </m:oMath>
                </a14:m>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the weight matrix of features for preference type k</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𝑧</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𝑗𝑡</m:t>
                        </m:r>
                      </m:sub>
                    </m:sSub>
                  </m:oMath>
                </a14:m>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features of</a:t>
                </a:r>
                <a:r>
                  <a:rPr kumimoji="0" lang="en-US" altLang="zh-CN" sz="2400" b="0" i="0" u="none" strike="noStrike" kern="1200" cap="none" spc="0" normalizeH="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product </a:t>
                </a:r>
                <a14:m>
                  <m:oMath xmlns:m="http://schemas.openxmlformats.org/officeDocument/2006/math">
                    <m:r>
                      <a:rPr kumimoji="0" lang="en-US" altLang="zh-CN" sz="2400" b="0" i="1" u="none" strike="noStrike" kern="1200" cap="none" spc="0" normalizeH="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𝑗</m:t>
                    </m:r>
                  </m:oMath>
                </a14:m>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in offer set </a:t>
                </a: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𝑡</m:t>
                    </m:r>
                  </m:oMath>
                </a14:m>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p>
                <a:endParaRPr lang="zh-CN" altLang="en-US" dirty="0"/>
              </a:p>
            </p:txBody>
          </p:sp>
        </mc:Choice>
        <mc:Fallback xmlns="">
          <p:sp>
            <p:nvSpPr>
              <p:cNvPr id="8" name="内容占位符 7">
                <a:extLst>
                  <a:ext uri="{FF2B5EF4-FFF2-40B4-BE49-F238E27FC236}">
                    <a16:creationId xmlns:a16="http://schemas.microsoft.com/office/drawing/2014/main" id="{930DE6F3-6DC6-533C-4429-8FF9E55BEF2F}"/>
                  </a:ext>
                </a:extLst>
              </p:cNvPr>
              <p:cNvSpPr>
                <a:spLocks noGrp="1" noRot="1" noChangeAspect="1" noMove="1" noResize="1" noEditPoints="1" noAdjustHandles="1" noChangeArrowheads="1" noChangeShapeType="1" noTextEdit="1"/>
              </p:cNvSpPr>
              <p:nvPr>
                <p:ph sz="half" idx="2"/>
              </p:nvPr>
            </p:nvSpPr>
            <p:spPr>
              <a:xfrm>
                <a:off x="7080352" y="1550803"/>
                <a:ext cx="4751884" cy="4770047"/>
              </a:xfrm>
              <a:blipFill>
                <a:blip r:embed="rId3"/>
                <a:stretch>
                  <a:fillRect l="-1410" t="-639"/>
                </a:stretch>
              </a:blipFill>
            </p:spPr>
            <p:txBody>
              <a:bodyPr/>
              <a:lstStyle/>
              <a:p>
                <a:r>
                  <a:rPr lang="zh-CN" altLang="en-US">
                    <a:noFill/>
                  </a:rPr>
                  <a:t> </a:t>
                </a:r>
              </a:p>
            </p:txBody>
          </p:sp>
        </mc:Fallback>
      </mc:AlternateContent>
      <p:pic>
        <p:nvPicPr>
          <p:cNvPr id="4" name="图片 3" descr="截屏2025-04-22 15.07.05"/>
          <p:cNvPicPr>
            <a:picLocks noChangeAspect="1"/>
          </p:cNvPicPr>
          <p:nvPr/>
        </p:nvPicPr>
        <p:blipFill>
          <a:blip r:embed="rId4"/>
          <a:srcRect l="26063" t="38944" r="27627"/>
          <a:stretch/>
        </p:blipFill>
        <p:spPr>
          <a:xfrm>
            <a:off x="1371814" y="2186148"/>
            <a:ext cx="4012569" cy="792000"/>
          </a:xfrm>
          <a:prstGeom prst="rect">
            <a:avLst/>
          </a:prstGeom>
        </p:spPr>
      </p:pic>
      <p:pic>
        <p:nvPicPr>
          <p:cNvPr id="5" name="图片 4">
            <a:extLst>
              <a:ext uri="{FF2B5EF4-FFF2-40B4-BE49-F238E27FC236}">
                <a16:creationId xmlns:a16="http://schemas.microsoft.com/office/drawing/2014/main" id="{AC662396-4A8D-A211-CDD4-6283629288E2}"/>
              </a:ext>
            </a:extLst>
          </p:cNvPr>
          <p:cNvPicPr>
            <a:picLocks noChangeAspect="1"/>
          </p:cNvPicPr>
          <p:nvPr/>
        </p:nvPicPr>
        <p:blipFill>
          <a:blip r:embed="rId5"/>
          <a:srcRect l="3097" r="21327"/>
          <a:stretch/>
        </p:blipFill>
        <p:spPr>
          <a:xfrm>
            <a:off x="979358" y="3115092"/>
            <a:ext cx="5388652" cy="3060000"/>
          </a:xfrm>
          <a:prstGeom prst="rect">
            <a:avLst/>
          </a:prstGeom>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77237"/>
            <a:ext cx="10515600" cy="1325563"/>
          </a:xfrm>
        </p:spPr>
        <p:txBody>
          <a:bodyPr/>
          <a:lstStyle/>
          <a:p>
            <a:r>
              <a:rPr lang="en-US" altLang="zh-CN" sz="3600" spc="300" dirty="0">
                <a:solidFill>
                  <a:schemeClr val="tx1">
                    <a:lumMod val="85000"/>
                    <a:lumOff val="15000"/>
                  </a:schemeClr>
                </a:solidFill>
                <a:latin typeface="Times New Roman" panose="02020603050405020304" pitchFamily="18" charset="0"/>
                <a:cs typeface="Times New Roman" panose="02020603050405020304" pitchFamily="18" charset="0"/>
              </a:rPr>
              <a:t>Algorithm framework</a:t>
            </a:r>
          </a:p>
        </p:txBody>
      </p:sp>
      <p:pic>
        <p:nvPicPr>
          <p:cNvPr id="4" name="图片 3" descr="截屏2025-04-22 17.52.22"/>
          <p:cNvPicPr>
            <a:picLocks noChangeAspect="1"/>
          </p:cNvPicPr>
          <p:nvPr/>
        </p:nvPicPr>
        <p:blipFill>
          <a:blip r:embed="rId3"/>
          <a:srcRect t="3322" b="3135"/>
          <a:stretch/>
        </p:blipFill>
        <p:spPr>
          <a:xfrm>
            <a:off x="1816100" y="1349114"/>
            <a:ext cx="8559800" cy="5191593"/>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02232" y="648983"/>
            <a:ext cx="5393767" cy="956310"/>
          </a:xfrm>
          <a:prstGeom prst="rect">
            <a:avLst/>
          </a:prstGeom>
          <a:noFill/>
        </p:spPr>
        <p:txBody>
          <a:bodyPr wrap="square" rtlCol="0">
            <a:noAutofit/>
          </a:bodyPr>
          <a:lstStyle/>
          <a:p>
            <a:pPr algn="ctr"/>
            <a:r>
              <a:rPr lang="en-US" altLang="zh-CN" sz="2400" b="1" dirty="0">
                <a:solidFill>
                  <a:schemeClr val="accent1"/>
                </a:solidFill>
                <a:latin typeface="+mn-ea"/>
              </a:rPr>
              <a:t>Finding the direction the mixture distribution should develop</a:t>
            </a:r>
          </a:p>
        </p:txBody>
      </p:sp>
      <p:sp>
        <p:nvSpPr>
          <p:cNvPr id="6" name="文本框 5"/>
          <p:cNvSpPr txBox="1"/>
          <p:nvPr/>
        </p:nvSpPr>
        <p:spPr>
          <a:xfrm>
            <a:off x="643256" y="5757672"/>
            <a:ext cx="5562672" cy="956310"/>
          </a:xfrm>
          <a:prstGeom prst="rect">
            <a:avLst/>
          </a:prstGeom>
          <a:noFill/>
        </p:spPr>
        <p:txBody>
          <a:bodyPr wrap="square" rtlCol="0">
            <a:noAutofit/>
          </a:bodyPr>
          <a:lstStyle/>
          <a:p>
            <a:pPr algn="ctr"/>
            <a:r>
              <a:rPr lang="en-US" altLang="zh-CN" sz="2400" b="1" dirty="0">
                <a:solidFill>
                  <a:srgbClr val="70AD47"/>
                </a:solidFill>
                <a:ea typeface="PingFang SC Semibold" panose="020B0400000000000000" charset="-122"/>
              </a:rPr>
              <a:t>Refit the proportion of each mixture component</a:t>
            </a:r>
          </a:p>
        </p:txBody>
      </p:sp>
      <p:sp>
        <p:nvSpPr>
          <p:cNvPr id="8" name="圆角矩形 7"/>
          <p:cNvSpPr/>
          <p:nvPr/>
        </p:nvSpPr>
        <p:spPr>
          <a:xfrm>
            <a:off x="643254" y="1961956"/>
            <a:ext cx="5452745" cy="889635"/>
          </a:xfrm>
          <a:prstGeom prst="roundRect">
            <a:avLst/>
          </a:prstGeom>
          <a:noFill/>
          <a:ln w="7620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圆角矩形 8"/>
          <p:cNvSpPr/>
          <p:nvPr/>
        </p:nvSpPr>
        <p:spPr>
          <a:xfrm>
            <a:off x="702232" y="4010205"/>
            <a:ext cx="5452110" cy="1174750"/>
          </a:xfrm>
          <a:prstGeom prst="roundRect">
            <a:avLst/>
          </a:prstGeom>
          <a:noFill/>
          <a:ln w="76200">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ED628195-F972-BF36-F5B7-0AA0F66CC8F6}"/>
              </a:ext>
            </a:extLst>
          </p:cNvPr>
          <p:cNvPicPr>
            <a:picLocks noChangeAspect="1"/>
          </p:cNvPicPr>
          <p:nvPr/>
        </p:nvPicPr>
        <p:blipFill>
          <a:blip r:embed="rId3"/>
          <a:stretch>
            <a:fillRect/>
          </a:stretch>
        </p:blipFill>
        <p:spPr>
          <a:xfrm>
            <a:off x="1062988" y="2092907"/>
            <a:ext cx="4730598" cy="612000"/>
          </a:xfrm>
          <a:prstGeom prst="rect">
            <a:avLst/>
          </a:prstGeom>
        </p:spPr>
      </p:pic>
      <p:pic>
        <p:nvPicPr>
          <p:cNvPr id="12" name="图片 11">
            <a:extLst>
              <a:ext uri="{FF2B5EF4-FFF2-40B4-BE49-F238E27FC236}">
                <a16:creationId xmlns:a16="http://schemas.microsoft.com/office/drawing/2014/main" id="{84F82C82-1C49-C87B-2FD0-E980B7F1D4CA}"/>
              </a:ext>
            </a:extLst>
          </p:cNvPr>
          <p:cNvPicPr>
            <a:picLocks noChangeAspect="1"/>
          </p:cNvPicPr>
          <p:nvPr/>
        </p:nvPicPr>
        <p:blipFill>
          <a:blip r:embed="rId4"/>
          <a:srcRect b="14246"/>
          <a:stretch/>
        </p:blipFill>
        <p:spPr>
          <a:xfrm>
            <a:off x="1228601" y="4213164"/>
            <a:ext cx="4282052" cy="833527"/>
          </a:xfrm>
          <a:prstGeom prst="rect">
            <a:avLst/>
          </a:prstGeom>
        </p:spPr>
      </p:pic>
      <p:sp>
        <p:nvSpPr>
          <p:cNvPr id="15" name="加号 14">
            <a:extLst>
              <a:ext uri="{FF2B5EF4-FFF2-40B4-BE49-F238E27FC236}">
                <a16:creationId xmlns:a16="http://schemas.microsoft.com/office/drawing/2014/main" id="{50B8768F-8DD5-D928-8911-3909BC0084EA}"/>
              </a:ext>
            </a:extLst>
          </p:cNvPr>
          <p:cNvSpPr/>
          <p:nvPr/>
        </p:nvSpPr>
        <p:spPr>
          <a:xfrm>
            <a:off x="2793168" y="3037222"/>
            <a:ext cx="794478" cy="800531"/>
          </a:xfrm>
          <a:prstGeom prst="mathPlu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 name="箭头: 下 15">
            <a:extLst>
              <a:ext uri="{FF2B5EF4-FFF2-40B4-BE49-F238E27FC236}">
                <a16:creationId xmlns:a16="http://schemas.microsoft.com/office/drawing/2014/main" id="{6EF56B1F-BA60-9A18-CE72-16F84DD05A9F}"/>
              </a:ext>
            </a:extLst>
          </p:cNvPr>
          <p:cNvSpPr/>
          <p:nvPr/>
        </p:nvSpPr>
        <p:spPr>
          <a:xfrm>
            <a:off x="3003029" y="1429062"/>
            <a:ext cx="344773" cy="43471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44F838D9-2C4A-E4B7-D0E5-C68B36DC6026}"/>
              </a:ext>
            </a:extLst>
          </p:cNvPr>
          <p:cNvSpPr/>
          <p:nvPr/>
        </p:nvSpPr>
        <p:spPr>
          <a:xfrm flipV="1">
            <a:off x="3040505" y="5338982"/>
            <a:ext cx="344773" cy="434715"/>
          </a:xfrm>
          <a:prstGeom prst="downArrow">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DE5B979D-9DCD-AAE4-DC58-60DB9FDF13E4}"/>
              </a:ext>
            </a:extLst>
          </p:cNvPr>
          <p:cNvPicPr>
            <a:picLocks noChangeAspect="1"/>
          </p:cNvPicPr>
          <p:nvPr/>
        </p:nvPicPr>
        <p:blipFill>
          <a:blip r:embed="rId5"/>
          <a:srcRect l="8064"/>
          <a:stretch/>
        </p:blipFill>
        <p:spPr>
          <a:xfrm>
            <a:off x="7180289" y="1202235"/>
            <a:ext cx="3625865" cy="752580"/>
          </a:xfrm>
          <a:prstGeom prst="rect">
            <a:avLst/>
          </a:prstGeom>
        </p:spPr>
      </p:pic>
      <p:sp>
        <p:nvSpPr>
          <p:cNvPr id="20" name="箭头: 左右 19">
            <a:extLst>
              <a:ext uri="{FF2B5EF4-FFF2-40B4-BE49-F238E27FC236}">
                <a16:creationId xmlns:a16="http://schemas.microsoft.com/office/drawing/2014/main" id="{41EE6B91-0521-6A5F-C16E-75D197BBAAF1}"/>
              </a:ext>
            </a:extLst>
          </p:cNvPr>
          <p:cNvSpPr/>
          <p:nvPr/>
        </p:nvSpPr>
        <p:spPr>
          <a:xfrm rot="20435787">
            <a:off x="6303046" y="1868377"/>
            <a:ext cx="789603" cy="182775"/>
          </a:xfrm>
          <a:prstGeom prst="lef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B88E4A6E-DF04-DEF8-96D9-BA421832E0A6}"/>
              </a:ext>
            </a:extLst>
          </p:cNvPr>
          <p:cNvSpPr/>
          <p:nvPr/>
        </p:nvSpPr>
        <p:spPr>
          <a:xfrm>
            <a:off x="6505731" y="3097966"/>
            <a:ext cx="1080000" cy="18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8363A674-72A6-A5EB-0EB2-24CF387385BD}"/>
              </a:ext>
            </a:extLst>
          </p:cNvPr>
          <p:cNvSpPr/>
          <p:nvPr/>
        </p:nvSpPr>
        <p:spPr>
          <a:xfrm>
            <a:off x="6505731" y="3505199"/>
            <a:ext cx="1080000" cy="18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5555DCA1-514F-E9F1-4DE3-EFB0893FFC05}"/>
              </a:ext>
            </a:extLst>
          </p:cNvPr>
          <p:cNvPicPr>
            <a:picLocks noChangeAspect="1"/>
          </p:cNvPicPr>
          <p:nvPr/>
        </p:nvPicPr>
        <p:blipFill>
          <a:blip r:embed="rId6"/>
          <a:stretch>
            <a:fillRect/>
          </a:stretch>
        </p:blipFill>
        <p:spPr>
          <a:xfrm>
            <a:off x="8050425" y="2862183"/>
            <a:ext cx="3086531" cy="1133633"/>
          </a:xfrm>
          <a:prstGeom prst="rect">
            <a:avLst/>
          </a:prstGeom>
          <a:ln w="57150">
            <a:solidFill>
              <a:schemeClr val="tx1"/>
            </a:solidFill>
          </a:ln>
        </p:spPr>
      </p:pic>
      <p:pic>
        <p:nvPicPr>
          <p:cNvPr id="26" name="图形 25" descr="问号">
            <a:extLst>
              <a:ext uri="{FF2B5EF4-FFF2-40B4-BE49-F238E27FC236}">
                <a16:creationId xmlns:a16="http://schemas.microsoft.com/office/drawing/2014/main" id="{DC9C7ED8-83AD-CC65-32C0-9F54A5F4CC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01777" y="1107823"/>
            <a:ext cx="720000" cy="720000"/>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0694233" cy="1325563"/>
          </a:xfrm>
        </p:spPr>
        <p:txBody>
          <a:bodyPr>
            <a:normAutofit/>
          </a:bodyPr>
          <a:lstStyle/>
          <a:p>
            <a:r>
              <a:rPr lang="en-US" altLang="zh-CN" sz="3600" spc="300" dirty="0">
                <a:solidFill>
                  <a:schemeClr val="tx1">
                    <a:lumMod val="85000"/>
                    <a:lumOff val="15000"/>
                  </a:schemeClr>
                </a:solidFill>
                <a:latin typeface="Times New Roman" panose="02020603050405020304" pitchFamily="18" charset="0"/>
                <a:cs typeface="Times New Roman" panose="02020603050405020304" pitchFamily="18" charset="0"/>
              </a:rPr>
              <a:t>Support Finding = Finding new preference type</a:t>
            </a:r>
          </a:p>
        </p:txBody>
      </p:sp>
      <p:sp>
        <p:nvSpPr>
          <p:cNvPr id="14" name="内容占位符 13">
            <a:extLst>
              <a:ext uri="{FF2B5EF4-FFF2-40B4-BE49-F238E27FC236}">
                <a16:creationId xmlns:a16="http://schemas.microsoft.com/office/drawing/2014/main" id="{8E45A42E-484F-CD74-DDBF-59DFC91D13DC}"/>
              </a:ext>
            </a:extLst>
          </p:cNvPr>
          <p:cNvSpPr>
            <a:spLocks noGrp="1"/>
          </p:cNvSpPr>
          <p:nvPr>
            <p:ph sz="half" idx="1"/>
          </p:nvPr>
        </p:nvSpPr>
        <p:spPr>
          <a:xfrm>
            <a:off x="838199" y="3082976"/>
            <a:ext cx="10264516" cy="3703587"/>
          </a:xfrm>
        </p:spPr>
        <p:txBody>
          <a:bodyPr/>
          <a:lstStyle/>
          <a:p>
            <a:r>
              <a:rPr lang="en-US" altLang="zh-CN" sz="2600" dirty="0">
                <a:latin typeface="Times New Roman" panose="02020603050405020304" pitchFamily="18" charset="0"/>
                <a:cs typeface="Times New Roman" panose="02020603050405020304" pitchFamily="18" charset="0"/>
              </a:rPr>
              <a:t>Linear minimization problem over the convex hull conv(F) of atomic likelihood vectors</a:t>
            </a:r>
          </a:p>
          <a:p>
            <a:r>
              <a:rPr lang="en-US" altLang="zh-CN" sz="2600" dirty="0">
                <a:latin typeface="Times New Roman" panose="02020603050405020304" pitchFamily="18" charset="0"/>
                <a:cs typeface="Times New Roman" panose="02020603050405020304" pitchFamily="18" charset="0"/>
              </a:rPr>
              <a:t>Optimum always achieved at one of its extreme points</a:t>
            </a:r>
            <a:r>
              <a:rPr lang="zh-CN" altLang="en-US" sz="2600" dirty="0">
                <a:latin typeface="Times New Roman" panose="02020603050405020304" pitchFamily="18" charset="0"/>
                <a:cs typeface="Times New Roman" panose="02020603050405020304" pitchFamily="18" charset="0"/>
              </a:rPr>
              <a:t>！</a:t>
            </a:r>
            <a:endParaRPr lang="en-US" altLang="zh-CN" sz="2600" dirty="0">
              <a:latin typeface="Times New Roman" panose="02020603050405020304" pitchFamily="18" charset="0"/>
              <a:cs typeface="Times New Roman" panose="02020603050405020304" pitchFamily="18" charset="0"/>
            </a:endParaRPr>
          </a:p>
          <a:p>
            <a:endParaRPr lang="en-US" altLang="zh-CN" sz="2600" dirty="0">
              <a:latin typeface="Times New Roman" panose="02020603050405020304" pitchFamily="18" charset="0"/>
              <a:cs typeface="Times New Roman" panose="02020603050405020304" pitchFamily="18" charset="0"/>
            </a:endParaRPr>
          </a:p>
          <a:p>
            <a:r>
              <a:rPr lang="en-US" altLang="zh-CN" sz="2600" dirty="0">
                <a:latin typeface="Times New Roman" panose="02020603050405020304" pitchFamily="18" charset="0"/>
                <a:cs typeface="Times New Roman" panose="02020603050405020304" pitchFamily="18" charset="0"/>
              </a:rPr>
              <a:t>Extreme lies in F.</a:t>
            </a:r>
            <a:endParaRPr lang="zh-CN" altLang="en-US" sz="2600" dirty="0">
              <a:latin typeface="Times New Roman" panose="02020603050405020304" pitchFamily="18" charset="0"/>
              <a:cs typeface="Times New Roman" panose="02020603050405020304" pitchFamily="18" charset="0"/>
            </a:endParaRPr>
          </a:p>
        </p:txBody>
      </p:sp>
      <p:pic>
        <p:nvPicPr>
          <p:cNvPr id="8" name="图片 7" descr="截屏2025-04-23 21.02.16"/>
          <p:cNvPicPr>
            <a:picLocks noChangeAspect="1"/>
          </p:cNvPicPr>
          <p:nvPr/>
        </p:nvPicPr>
        <p:blipFill>
          <a:blip r:embed="rId4"/>
          <a:srcRect l="2269"/>
          <a:stretch/>
        </p:blipFill>
        <p:spPr>
          <a:xfrm>
            <a:off x="4881646" y="4492168"/>
            <a:ext cx="2428707" cy="396000"/>
          </a:xfrm>
          <a:prstGeom prst="rect">
            <a:avLst/>
          </a:prstGeom>
        </p:spPr>
      </p:pic>
      <p:pic>
        <p:nvPicPr>
          <p:cNvPr id="10" name="图片 9">
            <a:extLst>
              <a:ext uri="{FF2B5EF4-FFF2-40B4-BE49-F238E27FC236}">
                <a16:creationId xmlns:a16="http://schemas.microsoft.com/office/drawing/2014/main" id="{52A18002-21EC-E3BC-DDCD-A85FB3B523E7}"/>
              </a:ext>
            </a:extLst>
          </p:cNvPr>
          <p:cNvPicPr>
            <a:picLocks noChangeAspect="1"/>
          </p:cNvPicPr>
          <p:nvPr/>
        </p:nvPicPr>
        <p:blipFill>
          <a:blip r:embed="rId5"/>
          <a:stretch>
            <a:fillRect/>
          </a:stretch>
        </p:blipFill>
        <p:spPr>
          <a:xfrm>
            <a:off x="7127551" y="1813573"/>
            <a:ext cx="3354894" cy="720000"/>
          </a:xfrm>
          <a:prstGeom prst="rect">
            <a:avLst/>
          </a:prstGeom>
        </p:spPr>
      </p:pic>
      <p:pic>
        <p:nvPicPr>
          <p:cNvPr id="12" name="图片 11">
            <a:extLst>
              <a:ext uri="{FF2B5EF4-FFF2-40B4-BE49-F238E27FC236}">
                <a16:creationId xmlns:a16="http://schemas.microsoft.com/office/drawing/2014/main" id="{BFB627BD-47D1-80BD-95E0-4CE6FA27D9FE}"/>
              </a:ext>
            </a:extLst>
          </p:cNvPr>
          <p:cNvPicPr>
            <a:picLocks noChangeAspect="1"/>
          </p:cNvPicPr>
          <p:nvPr/>
        </p:nvPicPr>
        <p:blipFill>
          <a:blip r:embed="rId6"/>
          <a:stretch>
            <a:fillRect/>
          </a:stretch>
        </p:blipFill>
        <p:spPr>
          <a:xfrm>
            <a:off x="1142989" y="1723573"/>
            <a:ext cx="3692042" cy="900000"/>
          </a:xfrm>
          <a:prstGeom prst="rect">
            <a:avLst/>
          </a:prstGeom>
        </p:spPr>
      </p:pic>
      <p:sp>
        <p:nvSpPr>
          <p:cNvPr id="13" name="箭头: 下 12">
            <a:extLst>
              <a:ext uri="{FF2B5EF4-FFF2-40B4-BE49-F238E27FC236}">
                <a16:creationId xmlns:a16="http://schemas.microsoft.com/office/drawing/2014/main" id="{052F4CA5-B53B-C014-7E70-1945059A175A}"/>
              </a:ext>
            </a:extLst>
          </p:cNvPr>
          <p:cNvSpPr/>
          <p:nvPr/>
        </p:nvSpPr>
        <p:spPr>
          <a:xfrm rot="16200000">
            <a:off x="5783291" y="1501378"/>
            <a:ext cx="396000" cy="151200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5001D-BC59-9DC2-F9AD-33719872421A}"/>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Outline</a:t>
            </a:r>
            <a:endParaRPr lang="zh-CN" altLang="en-US" dirty="0">
              <a:latin typeface="Times New Roman" panose="02020603050405020304" pitchFamily="18" charset="0"/>
              <a:cs typeface="Times New Roman" panose="02020603050405020304" pitchFamily="18" charset="0"/>
            </a:endParaRPr>
          </a:p>
        </p:txBody>
      </p:sp>
      <p:pic>
        <p:nvPicPr>
          <p:cNvPr id="5" name="内容占位符 4">
            <a:extLst>
              <a:ext uri="{FF2B5EF4-FFF2-40B4-BE49-F238E27FC236}">
                <a16:creationId xmlns:a16="http://schemas.microsoft.com/office/drawing/2014/main" id="{91A25723-133C-9D5B-F85D-881EDE4ADC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40371"/>
            <a:ext cx="10515600" cy="4275320"/>
          </a:xfrm>
        </p:spPr>
      </p:pic>
      <p:sp>
        <p:nvSpPr>
          <p:cNvPr id="7" name="矩形 6">
            <a:extLst>
              <a:ext uri="{FF2B5EF4-FFF2-40B4-BE49-F238E27FC236}">
                <a16:creationId xmlns:a16="http://schemas.microsoft.com/office/drawing/2014/main" id="{7301F2D8-3555-7031-F4A4-7E9B4F0BB295}"/>
              </a:ext>
            </a:extLst>
          </p:cNvPr>
          <p:cNvSpPr/>
          <p:nvPr/>
        </p:nvSpPr>
        <p:spPr>
          <a:xfrm>
            <a:off x="9506350" y="3539443"/>
            <a:ext cx="1602826" cy="5193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sz="1050" dirty="0">
              <a:solidFill>
                <a:schemeClr val="tx1"/>
              </a:solidFill>
            </a:endParaRPr>
          </a:p>
          <a:p>
            <a:pPr algn="ctr"/>
            <a:r>
              <a:rPr lang="en-US" altLang="zh-CN" sz="1200" dirty="0">
                <a:solidFill>
                  <a:schemeClr val="tx1"/>
                </a:solidFill>
                <a:latin typeface="Calibri" panose="020F0502020204030204" pitchFamily="34" charset="0"/>
                <a:ea typeface="Calibri" panose="020F0502020204030204" pitchFamily="34" charset="0"/>
                <a:cs typeface="Calibri" panose="020F0502020204030204" pitchFamily="34" charset="0"/>
              </a:rPr>
              <a:t>Frank-Wolfe Algorithm</a:t>
            </a:r>
            <a:endParaRPr lang="zh-CN" altLang="en-US" sz="1200" dirty="0">
              <a:solidFill>
                <a:schemeClr val="tx1"/>
              </a:solidFill>
              <a:latin typeface="Calibri" panose="020F0502020204030204" pitchFamily="34" charset="0"/>
              <a:cs typeface="Calibri" panose="020F0502020204030204" pitchFamily="34" charset="0"/>
            </a:endParaRPr>
          </a:p>
          <a:p>
            <a:pPr algn="ctr"/>
            <a:endParaRPr lang="zh-CN" altLang="en-US" dirty="0">
              <a:ln>
                <a:solidFill>
                  <a:schemeClr val="tx1"/>
                </a:solidFill>
              </a:ln>
            </a:endParaRPr>
          </a:p>
        </p:txBody>
      </p:sp>
      <p:sp>
        <p:nvSpPr>
          <p:cNvPr id="3" name="矩形 2">
            <a:extLst>
              <a:ext uri="{FF2B5EF4-FFF2-40B4-BE49-F238E27FC236}">
                <a16:creationId xmlns:a16="http://schemas.microsoft.com/office/drawing/2014/main" id="{44CB49DD-5F94-2777-7DDE-CA239FCEF220}"/>
              </a:ext>
            </a:extLst>
          </p:cNvPr>
          <p:cNvSpPr/>
          <p:nvPr/>
        </p:nvSpPr>
        <p:spPr>
          <a:xfrm>
            <a:off x="4916861" y="4990476"/>
            <a:ext cx="1602826" cy="5570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sz="1050" dirty="0">
              <a:solidFill>
                <a:schemeClr val="tx1"/>
              </a:solidFill>
            </a:endParaRPr>
          </a:p>
          <a:p>
            <a:pPr algn="ctr"/>
            <a:r>
              <a:rPr lang="en-US" altLang="zh-CN" sz="1200" dirty="0">
                <a:solidFill>
                  <a:schemeClr val="tx1"/>
                </a:solidFill>
                <a:latin typeface="Calibri" panose="020F0502020204030204" pitchFamily="34" charset="0"/>
                <a:ea typeface="Calibri" panose="020F0502020204030204" pitchFamily="34" charset="0"/>
                <a:cs typeface="Calibri" panose="020F0502020204030204" pitchFamily="34" charset="0"/>
              </a:rPr>
              <a:t>NN-Based Utility</a:t>
            </a:r>
            <a:endParaRPr lang="zh-CN" altLang="en-US" sz="1200" dirty="0">
              <a:solidFill>
                <a:schemeClr val="tx1"/>
              </a:solidFill>
              <a:latin typeface="Calibri" panose="020F0502020204030204" pitchFamily="34" charset="0"/>
              <a:cs typeface="Calibri" panose="020F0502020204030204" pitchFamily="34" charset="0"/>
            </a:endParaRPr>
          </a:p>
          <a:p>
            <a:pPr algn="ctr"/>
            <a:endParaRPr lang="zh-CN" altLang="en-US" dirty="0">
              <a:ln>
                <a:solidFill>
                  <a:schemeClr val="tx1"/>
                </a:solidFill>
              </a:ln>
            </a:endParaRPr>
          </a:p>
        </p:txBody>
      </p:sp>
      <p:sp>
        <p:nvSpPr>
          <p:cNvPr id="4" name="矩形 3">
            <a:extLst>
              <a:ext uri="{FF2B5EF4-FFF2-40B4-BE49-F238E27FC236}">
                <a16:creationId xmlns:a16="http://schemas.microsoft.com/office/drawing/2014/main" id="{BE9FBD42-D2C2-BA8F-E8E4-2FEDA4456554}"/>
              </a:ext>
            </a:extLst>
          </p:cNvPr>
          <p:cNvSpPr/>
          <p:nvPr/>
        </p:nvSpPr>
        <p:spPr>
          <a:xfrm>
            <a:off x="7370252" y="4994960"/>
            <a:ext cx="1602826" cy="5570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sz="1050" dirty="0">
              <a:solidFill>
                <a:schemeClr val="tx1"/>
              </a:solidFill>
            </a:endParaRPr>
          </a:p>
          <a:p>
            <a:pPr algn="ctr"/>
            <a:r>
              <a:rPr lang="en-US" altLang="zh-CN" sz="1200" dirty="0">
                <a:solidFill>
                  <a:schemeClr val="tx1"/>
                </a:solidFill>
                <a:latin typeface="Calibri" panose="020F0502020204030204" pitchFamily="34" charset="0"/>
                <a:ea typeface="Calibri" panose="020F0502020204030204" pitchFamily="34" charset="0"/>
                <a:cs typeface="Calibri" panose="020F0502020204030204" pitchFamily="34" charset="0"/>
              </a:rPr>
              <a:t>Matrix Completion</a:t>
            </a:r>
            <a:endParaRPr lang="zh-CN" altLang="en-US" sz="1200" dirty="0">
              <a:solidFill>
                <a:schemeClr val="tx1"/>
              </a:solidFill>
              <a:latin typeface="Calibri" panose="020F0502020204030204" pitchFamily="34" charset="0"/>
              <a:cs typeface="Calibri" panose="020F0502020204030204" pitchFamily="34" charset="0"/>
            </a:endParaRPr>
          </a:p>
          <a:p>
            <a:pPr algn="ctr"/>
            <a:endParaRPr lang="zh-CN" altLang="en-US" dirty="0">
              <a:ln>
                <a:solidFill>
                  <a:schemeClr val="tx1"/>
                </a:solidFill>
              </a:ln>
            </a:endParaRPr>
          </a:p>
        </p:txBody>
      </p:sp>
      <p:sp>
        <p:nvSpPr>
          <p:cNvPr id="8" name="矩形: 圆角 7">
            <a:extLst>
              <a:ext uri="{FF2B5EF4-FFF2-40B4-BE49-F238E27FC236}">
                <a16:creationId xmlns:a16="http://schemas.microsoft.com/office/drawing/2014/main" id="{C0406D63-76F2-670B-189A-9D743B676B4E}"/>
              </a:ext>
            </a:extLst>
          </p:cNvPr>
          <p:cNvSpPr/>
          <p:nvPr/>
        </p:nvSpPr>
        <p:spPr>
          <a:xfrm>
            <a:off x="3216166" y="1518743"/>
            <a:ext cx="1492468" cy="65164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n w="0"/>
                <a:solidFill>
                  <a:schemeClr val="accent1"/>
                </a:solidFill>
                <a:effectLst>
                  <a:outerShdw blurRad="38100" dist="25400" dir="5400000" algn="ctr" rotWithShape="0">
                    <a:srgbClr val="6E747A">
                      <a:alpha val="43000"/>
                    </a:srgbClr>
                  </a:outerShdw>
                </a:effectLst>
              </a:rPr>
              <a:t>Population</a:t>
            </a:r>
            <a:endParaRPr lang="zh-CN" altLang="en-US" dirty="0">
              <a:ln w="0"/>
              <a:solidFill>
                <a:schemeClr val="accent1"/>
              </a:solidFill>
              <a:effectLst>
                <a:outerShdw blurRad="38100" dist="25400" dir="5400000" algn="ctr" rotWithShape="0">
                  <a:srgbClr val="6E747A">
                    <a:alpha val="43000"/>
                  </a:srgbClr>
                </a:outerShdw>
              </a:effectLst>
            </a:endParaRPr>
          </a:p>
        </p:txBody>
      </p:sp>
      <p:sp>
        <p:nvSpPr>
          <p:cNvPr id="9" name="矩形: 圆角 8">
            <a:extLst>
              <a:ext uri="{FF2B5EF4-FFF2-40B4-BE49-F238E27FC236}">
                <a16:creationId xmlns:a16="http://schemas.microsoft.com/office/drawing/2014/main" id="{9EA2637A-27E0-7E4C-C07E-C5FF7BDB02E0}"/>
              </a:ext>
            </a:extLst>
          </p:cNvPr>
          <p:cNvSpPr/>
          <p:nvPr/>
        </p:nvSpPr>
        <p:spPr>
          <a:xfrm>
            <a:off x="3226676" y="5980396"/>
            <a:ext cx="1492468" cy="65164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n w="0"/>
                <a:solidFill>
                  <a:schemeClr val="accent1"/>
                </a:solidFill>
                <a:effectLst>
                  <a:outerShdw blurRad="38100" dist="25400" dir="5400000" algn="ctr" rotWithShape="0">
                    <a:srgbClr val="6E747A">
                      <a:alpha val="43000"/>
                    </a:srgbClr>
                  </a:outerShdw>
                </a:effectLst>
              </a:rPr>
              <a:t>Individual</a:t>
            </a:r>
            <a:endParaRPr lang="zh-CN" altLang="en-US" dirty="0">
              <a:ln w="0"/>
              <a:solidFill>
                <a:schemeClr val="accent1"/>
              </a:solidFill>
              <a:effectLst>
                <a:outerShdw blurRad="38100" dist="25400" dir="5400000" algn="ctr" rotWithShape="0">
                  <a:srgbClr val="6E747A">
                    <a:alpha val="43000"/>
                  </a:srgbClr>
                </a:outerShdw>
              </a:effectLst>
            </a:endParaRPr>
          </a:p>
        </p:txBody>
      </p:sp>
      <p:sp>
        <p:nvSpPr>
          <p:cNvPr id="10" name="箭头: 下 9">
            <a:extLst>
              <a:ext uri="{FF2B5EF4-FFF2-40B4-BE49-F238E27FC236}">
                <a16:creationId xmlns:a16="http://schemas.microsoft.com/office/drawing/2014/main" id="{C4FD876D-10C2-4A2C-1255-C92D9273D95B}"/>
              </a:ext>
            </a:extLst>
          </p:cNvPr>
          <p:cNvSpPr/>
          <p:nvPr/>
        </p:nvSpPr>
        <p:spPr>
          <a:xfrm>
            <a:off x="3810000" y="2170384"/>
            <a:ext cx="241738" cy="373119"/>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1" name="箭头: 下 10">
            <a:extLst>
              <a:ext uri="{FF2B5EF4-FFF2-40B4-BE49-F238E27FC236}">
                <a16:creationId xmlns:a16="http://schemas.microsoft.com/office/drawing/2014/main" id="{84A414CC-3B73-A729-A5EE-2FB7FFCFD88C}"/>
              </a:ext>
            </a:extLst>
          </p:cNvPr>
          <p:cNvSpPr/>
          <p:nvPr/>
        </p:nvSpPr>
        <p:spPr>
          <a:xfrm flipV="1">
            <a:off x="3841527" y="5591515"/>
            <a:ext cx="241738" cy="396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B9592708-E770-6440-0714-5A4F812A8DDC}"/>
              </a:ext>
            </a:extLst>
          </p:cNvPr>
          <p:cNvSpPr/>
          <p:nvPr/>
        </p:nvSpPr>
        <p:spPr>
          <a:xfrm>
            <a:off x="6936828" y="4645572"/>
            <a:ext cx="2417379" cy="1277007"/>
          </a:xfrm>
          <a:prstGeom prst="round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AA92C7A1-C361-C9C4-53F8-967AABFDF710}"/>
              </a:ext>
            </a:extLst>
          </p:cNvPr>
          <p:cNvSpPr/>
          <p:nvPr/>
        </p:nvSpPr>
        <p:spPr>
          <a:xfrm>
            <a:off x="9348961" y="2385841"/>
            <a:ext cx="1944000" cy="1944000"/>
          </a:xfrm>
          <a:prstGeom prst="round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descr="星星">
            <a:extLst>
              <a:ext uri="{FF2B5EF4-FFF2-40B4-BE49-F238E27FC236}">
                <a16:creationId xmlns:a16="http://schemas.microsoft.com/office/drawing/2014/main" id="{9E7DA0B8-14B6-D036-8F79-BEC45EA6C4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2747" y="4459015"/>
            <a:ext cx="360000" cy="360000"/>
          </a:xfrm>
          <a:prstGeom prst="rect">
            <a:avLst/>
          </a:prstGeom>
        </p:spPr>
      </p:pic>
      <p:pic>
        <p:nvPicPr>
          <p:cNvPr id="17" name="图形 16" descr="星星">
            <a:extLst>
              <a:ext uri="{FF2B5EF4-FFF2-40B4-BE49-F238E27FC236}">
                <a16:creationId xmlns:a16="http://schemas.microsoft.com/office/drawing/2014/main" id="{4EDA8972-821F-E15E-B3FD-38AC321724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8067" y="2225559"/>
            <a:ext cx="360000" cy="360000"/>
          </a:xfrm>
          <a:prstGeom prst="rect">
            <a:avLst/>
          </a:prstGeom>
        </p:spPr>
      </p:pic>
    </p:spTree>
    <p:extLst>
      <p:ext uri="{BB962C8B-B14F-4D97-AF65-F5344CB8AC3E}">
        <p14:creationId xmlns:p14="http://schemas.microsoft.com/office/powerpoint/2010/main" val="2795805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spc="300" dirty="0">
                <a:solidFill>
                  <a:schemeClr val="tx1">
                    <a:lumMod val="85000"/>
                    <a:lumOff val="15000"/>
                  </a:schemeClr>
                </a:solidFill>
                <a:latin typeface="Times New Roman" panose="02020603050405020304" pitchFamily="18" charset="0"/>
                <a:cs typeface="Times New Roman" panose="02020603050405020304" pitchFamily="18" charset="0"/>
              </a:rPr>
              <a:t>One Step Further: NN-based Support Finding</a:t>
            </a:r>
          </a:p>
        </p:txBody>
      </p:sp>
      <mc:AlternateContent xmlns:mc="http://schemas.openxmlformats.org/markup-compatibility/2006" xmlns:a14="http://schemas.microsoft.com/office/drawing/2010/main">
        <mc:Choice Requires="a14">
          <p:sp>
            <p:nvSpPr>
              <p:cNvPr id="16" name="内容占位符 15">
                <a:extLst>
                  <a:ext uri="{FF2B5EF4-FFF2-40B4-BE49-F238E27FC236}">
                    <a16:creationId xmlns:a16="http://schemas.microsoft.com/office/drawing/2014/main" id="{5D13A10C-091B-73ED-3B5C-17D4F3D4F8C3}"/>
                  </a:ext>
                </a:extLst>
              </p:cNvPr>
              <p:cNvSpPr>
                <a:spLocks noGrp="1"/>
              </p:cNvSpPr>
              <p:nvPr>
                <p:ph idx="1"/>
              </p:nvPr>
            </p:nvSpPr>
            <p:spPr/>
            <p:txBody>
              <a:bodyPr>
                <a:normAutofit fontScale="92500"/>
              </a:bodyPr>
              <a:lstStyle/>
              <a:p>
                <a:r>
                  <a:rPr lang="en-US" altLang="zh-CN" sz="2600" dirty="0">
                    <a:latin typeface="Times New Roman" panose="02020603050405020304" pitchFamily="18" charset="0"/>
                    <a:cs typeface="Times New Roman" panose="02020603050405020304" pitchFamily="18" charset="0"/>
                  </a:rPr>
                  <a:t>We uses                                                      to approximate</a:t>
                </a:r>
              </a:p>
              <a:p>
                <a:endParaRPr lang="en-US" altLang="zh-CN" sz="2600" dirty="0">
                  <a:cs typeface="Times New Roman" panose="02020603050405020304" pitchFamily="18" charset="0"/>
                </a:endParaRPr>
              </a:p>
              <a:p>
                <a:pPr marL="0" indent="0">
                  <a:buNone/>
                </a:pPr>
                <a:r>
                  <a:rPr lang="en-US" altLang="zh-CN" sz="2600" dirty="0">
                    <a:cs typeface="Times New Roman" panose="02020603050405020304" pitchFamily="18" charset="0"/>
                  </a:rPr>
                  <a:t>- </a:t>
                </a:r>
                <a14:m>
                  <m:oMath xmlns:m="http://schemas.openxmlformats.org/officeDocument/2006/math">
                    <m:r>
                      <a:rPr lang="zh-CN" altLang="en-US" sz="2600" i="1" smtClean="0">
                        <a:latin typeface="Cambria Math" panose="02040503050406030204" pitchFamily="18" charset="0"/>
                        <a:cs typeface="Times New Roman" panose="02020603050405020304" pitchFamily="18" charset="0"/>
                      </a:rPr>
                      <m:t>𝜃</m:t>
                    </m:r>
                  </m:oMath>
                </a14:m>
                <a:r>
                  <a:rPr lang="en-US" altLang="zh-CN" sz="26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sz="2600" i="1" dirty="0" smtClean="0">
                            <a:latin typeface="Cambria Math" panose="02040503050406030204" pitchFamily="18" charset="0"/>
                            <a:cs typeface="Times New Roman" panose="02020603050405020304" pitchFamily="18" charset="0"/>
                          </a:rPr>
                        </m:ctrlPr>
                      </m:sSubPr>
                      <m:e>
                        <m:r>
                          <a:rPr lang="en-US" altLang="zh-CN" sz="2600" b="0" i="1" dirty="0" smtClean="0">
                            <a:latin typeface="Cambria Math" panose="02040503050406030204" pitchFamily="18" charset="0"/>
                            <a:cs typeface="Times New Roman" panose="02020603050405020304" pitchFamily="18" charset="0"/>
                          </a:rPr>
                          <m:t>𝑊</m:t>
                        </m:r>
                      </m:e>
                      <m:sub>
                        <m:r>
                          <a:rPr lang="en-US" altLang="zh-CN" sz="2600" b="0" i="1" dirty="0" smtClean="0">
                            <a:latin typeface="Cambria Math" panose="02040503050406030204" pitchFamily="18" charset="0"/>
                            <a:cs typeface="Times New Roman" panose="02020603050405020304" pitchFamily="18" charset="0"/>
                          </a:rPr>
                          <m:t>1</m:t>
                        </m:r>
                      </m:sub>
                    </m:sSub>
                    <m:r>
                      <a:rPr lang="en-US" altLang="zh-CN" sz="2600" b="0" i="1" dirty="0" smtClean="0">
                        <a:latin typeface="Cambria Math" panose="02040503050406030204" pitchFamily="18" charset="0"/>
                        <a:cs typeface="Times New Roman" panose="02020603050405020304" pitchFamily="18" charset="0"/>
                      </a:rPr>
                      <m:t>,  </m:t>
                    </m:r>
                    <m:sSub>
                      <m:sSubPr>
                        <m:ctrlPr>
                          <a:rPr lang="en-US" altLang="zh-CN" sz="2600" b="0" i="1" dirty="0" smtClean="0">
                            <a:latin typeface="Cambria Math" panose="02040503050406030204" pitchFamily="18" charset="0"/>
                            <a:cs typeface="Times New Roman" panose="02020603050405020304" pitchFamily="18" charset="0"/>
                          </a:rPr>
                        </m:ctrlPr>
                      </m:sSubPr>
                      <m:e>
                        <m:r>
                          <a:rPr lang="en-US" altLang="zh-CN" sz="2600" b="0" i="1" dirty="0" smtClean="0">
                            <a:latin typeface="Cambria Math" panose="02040503050406030204" pitchFamily="18" charset="0"/>
                            <a:cs typeface="Times New Roman" panose="02020603050405020304" pitchFamily="18" charset="0"/>
                          </a:rPr>
                          <m:t>𝑊</m:t>
                        </m:r>
                      </m:e>
                      <m:sub>
                        <m:r>
                          <a:rPr lang="en-US" altLang="zh-CN" sz="2600" b="0" i="1" dirty="0" smtClean="0">
                            <a:latin typeface="Cambria Math" panose="02040503050406030204" pitchFamily="18" charset="0"/>
                            <a:cs typeface="Times New Roman" panose="02020603050405020304" pitchFamily="18" charset="0"/>
                          </a:rPr>
                          <m:t>2</m:t>
                        </m:r>
                      </m:sub>
                    </m:sSub>
                    <m:r>
                      <a:rPr lang="en-US" altLang="zh-CN" sz="2600" b="0" i="1" dirty="0" smtClean="0">
                        <a:latin typeface="Cambria Math" panose="02040503050406030204" pitchFamily="18" charset="0"/>
                        <a:cs typeface="Times New Roman" panose="02020603050405020304" pitchFamily="18" charset="0"/>
                      </a:rPr>
                      <m:t>,  </m:t>
                    </m:r>
                    <m:sSub>
                      <m:sSubPr>
                        <m:ctrlPr>
                          <a:rPr lang="en-US" altLang="zh-CN" sz="2600" b="0" i="1" dirty="0" smtClean="0">
                            <a:latin typeface="Cambria Math" panose="02040503050406030204" pitchFamily="18" charset="0"/>
                            <a:cs typeface="Times New Roman" panose="02020603050405020304" pitchFamily="18" charset="0"/>
                          </a:rPr>
                        </m:ctrlPr>
                      </m:sSubPr>
                      <m:e>
                        <m:r>
                          <a:rPr lang="en-US" altLang="zh-CN" sz="2600" b="0" i="1" dirty="0" smtClean="0">
                            <a:latin typeface="Cambria Math" panose="02040503050406030204" pitchFamily="18" charset="0"/>
                            <a:cs typeface="Times New Roman" panose="02020603050405020304" pitchFamily="18" charset="0"/>
                          </a:rPr>
                          <m:t>𝑏</m:t>
                        </m:r>
                      </m:e>
                      <m:sub>
                        <m:r>
                          <a:rPr lang="en-US" altLang="zh-CN" sz="2600" b="0" i="1" dirty="0" smtClean="0">
                            <a:latin typeface="Cambria Math" panose="02040503050406030204" pitchFamily="18" charset="0"/>
                            <a:cs typeface="Times New Roman" panose="02020603050405020304" pitchFamily="18" charset="0"/>
                          </a:rPr>
                          <m:t>1</m:t>
                        </m:r>
                      </m:sub>
                    </m:sSub>
                    <m:r>
                      <a:rPr lang="en-US" altLang="zh-CN" sz="2600" b="0" i="0" dirty="0" smtClean="0">
                        <a:latin typeface="Cambria Math" panose="02040503050406030204" pitchFamily="18" charset="0"/>
                        <a:cs typeface="Times New Roman" panose="02020603050405020304" pitchFamily="18" charset="0"/>
                      </a:rPr>
                      <m:t>, </m:t>
                    </m:r>
                    <m:sSub>
                      <m:sSubPr>
                        <m:ctrlPr>
                          <a:rPr lang="en-US" altLang="zh-CN" sz="2600" b="0" i="1" dirty="0" smtClean="0">
                            <a:latin typeface="Cambria Math" panose="02040503050406030204" pitchFamily="18" charset="0"/>
                            <a:cs typeface="Times New Roman" panose="02020603050405020304" pitchFamily="18" charset="0"/>
                          </a:rPr>
                        </m:ctrlPr>
                      </m:sSubPr>
                      <m:e>
                        <m:r>
                          <a:rPr lang="en-US" altLang="zh-CN" sz="2600" b="0" i="1" dirty="0" smtClean="0">
                            <a:latin typeface="Cambria Math" panose="02040503050406030204" pitchFamily="18" charset="0"/>
                            <a:cs typeface="Times New Roman" panose="02020603050405020304" pitchFamily="18" charset="0"/>
                          </a:rPr>
                          <m:t>𝑏</m:t>
                        </m:r>
                      </m:e>
                      <m:sub>
                        <m:r>
                          <a:rPr lang="en-US" altLang="zh-CN" sz="2600" b="0" i="1" dirty="0" smtClean="0">
                            <a:latin typeface="Cambria Math" panose="02040503050406030204" pitchFamily="18" charset="0"/>
                            <a:cs typeface="Times New Roman" panose="02020603050405020304" pitchFamily="18" charset="0"/>
                          </a:rPr>
                          <m:t>2</m:t>
                        </m:r>
                      </m:sub>
                    </m:sSub>
                  </m:oMath>
                </a14:m>
                <a:r>
                  <a:rPr lang="en-US" altLang="zh-CN" sz="2600" dirty="0">
                    <a:latin typeface="Times New Roman" panose="02020603050405020304" pitchFamily="18" charset="0"/>
                    <a:cs typeface="Times New Roman" panose="02020603050405020304" pitchFamily="18" charset="0"/>
                  </a:rPr>
                  <a:t>​ } are the learnable parameters of the network.</a:t>
                </a:r>
              </a:p>
              <a:p>
                <a:pPr marL="0" indent="0">
                  <a:buNone/>
                </a:pPr>
                <a:r>
                  <a:rPr lang="en-US" altLang="zh-CN" sz="2600" dirty="0">
                    <a:latin typeface="Times New Roman" panose="02020603050405020304" pitchFamily="18" charset="0"/>
                    <a:cs typeface="Times New Roman" panose="02020603050405020304" pitchFamily="18" charset="0"/>
                  </a:rPr>
                  <a:t>- </a:t>
                </a:r>
                <a:r>
                  <a:rPr lang="zh-CN" altLang="en-US" sz="2600" dirty="0">
                    <a:latin typeface="Times New Roman" panose="02020603050405020304" pitchFamily="18" charset="0"/>
                    <a:cs typeface="Times New Roman" panose="02020603050405020304" pitchFamily="18" charset="0"/>
                  </a:rPr>
                  <a:t>𝜎</a:t>
                </a:r>
                <a:r>
                  <a:rPr lang="en-US" altLang="zh-CN" sz="2600" dirty="0">
                    <a:latin typeface="Times New Roman" panose="02020603050405020304" pitchFamily="18" charset="0"/>
                    <a:cs typeface="Times New Roman" panose="02020603050405020304" pitchFamily="18" charset="0"/>
                  </a:rPr>
                  <a:t>(⋅) is a nonlinear activation function (e.g., </a:t>
                </a:r>
                <a:r>
                  <a:rPr lang="en-US" altLang="zh-CN" sz="2600" dirty="0" err="1">
                    <a:latin typeface="Times New Roman" panose="02020603050405020304" pitchFamily="18" charset="0"/>
                    <a:cs typeface="Times New Roman" panose="02020603050405020304" pitchFamily="18" charset="0"/>
                  </a:rPr>
                  <a:t>ReLU</a:t>
                </a:r>
                <a:r>
                  <a:rPr lang="en-US" altLang="zh-CN" sz="2600" dirty="0">
                    <a:latin typeface="Times New Roman" panose="02020603050405020304" pitchFamily="18" charset="0"/>
                    <a:cs typeface="Times New Roman" panose="02020603050405020304" pitchFamily="18" charset="0"/>
                  </a:rPr>
                  <a:t> or tanh).   </a:t>
                </a:r>
              </a:p>
              <a:p>
                <a:endParaRPr lang="en-US" altLang="zh-CN" sz="2600" dirty="0">
                  <a:latin typeface="Times New Roman" panose="02020603050405020304" pitchFamily="18" charset="0"/>
                  <a:cs typeface="Times New Roman" panose="02020603050405020304" pitchFamily="18" charset="0"/>
                </a:endParaRPr>
              </a:p>
              <a:p>
                <a:r>
                  <a:rPr lang="en-US" altLang="zh-CN" sz="2600" dirty="0">
                    <a:latin typeface="Times New Roman" panose="02020603050405020304" pitchFamily="18" charset="0"/>
                    <a:cs typeface="Times New Roman" panose="02020603050405020304" pitchFamily="18" charset="0"/>
                  </a:rPr>
                  <a:t>Instead of solving for the optimal logit parameter </a:t>
                </a:r>
                <a:r>
                  <a:rPr lang="zh-CN" altLang="en-US" sz="2600" dirty="0">
                    <a:latin typeface="Times New Roman" panose="02020603050405020304" pitchFamily="18" charset="0"/>
                    <a:cs typeface="Times New Roman" panose="02020603050405020304" pitchFamily="18" charset="0"/>
                  </a:rPr>
                  <a:t>𝜔</a:t>
                </a:r>
                <a:r>
                  <a:rPr lang="en-US" altLang="zh-CN" sz="2600" dirty="0">
                    <a:latin typeface="Times New Roman" panose="02020603050405020304" pitchFamily="18" charset="0"/>
                    <a:cs typeface="Times New Roman" panose="02020603050405020304" pitchFamily="18" charset="0"/>
                  </a:rPr>
                  <a:t>, we optimize the neural network parameters </a:t>
                </a:r>
                <a:r>
                  <a:rPr lang="zh-CN" altLang="en-US" sz="2600" dirty="0">
                    <a:latin typeface="Times New Roman" panose="02020603050405020304" pitchFamily="18" charset="0"/>
                    <a:cs typeface="Times New Roman" panose="02020603050405020304" pitchFamily="18" charset="0"/>
                  </a:rPr>
                  <a:t>𝜃</a:t>
                </a:r>
                <a:r>
                  <a:rPr lang="en-US" altLang="zh-CN" sz="2600" dirty="0">
                    <a:latin typeface="Times New Roman" panose="02020603050405020304" pitchFamily="18" charset="0"/>
                    <a:cs typeface="Times New Roman" panose="02020603050405020304" pitchFamily="18" charset="0"/>
                  </a:rPr>
                  <a:t> to minimize the same linear objective:                           </a:t>
                </a:r>
                <a:endParaRPr lang="zh-CN" altLang="en-US" sz="2600" dirty="0">
                  <a:latin typeface="Times New Roman" panose="02020603050405020304" pitchFamily="18" charset="0"/>
                  <a:cs typeface="Times New Roman" panose="02020603050405020304" pitchFamily="18" charset="0"/>
                </a:endParaRPr>
              </a:p>
            </p:txBody>
          </p:sp>
        </mc:Choice>
        <mc:Fallback xmlns="">
          <p:sp>
            <p:nvSpPr>
              <p:cNvPr id="16" name="内容占位符 15">
                <a:extLst>
                  <a:ext uri="{FF2B5EF4-FFF2-40B4-BE49-F238E27FC236}">
                    <a16:creationId xmlns:a16="http://schemas.microsoft.com/office/drawing/2014/main" id="{5D13A10C-091B-73ED-3B5C-17D4F3D4F8C3}"/>
                  </a:ext>
                </a:extLst>
              </p:cNvPr>
              <p:cNvSpPr>
                <a:spLocks noGrp="1" noRot="1" noChangeAspect="1" noMove="1" noResize="1" noEditPoints="1" noAdjustHandles="1" noChangeArrowheads="1" noChangeShapeType="1" noTextEdit="1"/>
              </p:cNvSpPr>
              <p:nvPr>
                <p:ph idx="1"/>
              </p:nvPr>
            </p:nvSpPr>
            <p:spPr>
              <a:blipFill>
                <a:blip r:embed="rId3"/>
                <a:stretch>
                  <a:fillRect l="-928" t="-1961"/>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FD25AE9D-E00A-AFC0-E41E-DCCD735E382A}"/>
              </a:ext>
            </a:extLst>
          </p:cNvPr>
          <p:cNvPicPr>
            <a:picLocks noChangeAspect="1"/>
          </p:cNvPicPr>
          <p:nvPr/>
        </p:nvPicPr>
        <p:blipFill>
          <a:blip r:embed="rId4"/>
          <a:stretch>
            <a:fillRect/>
          </a:stretch>
        </p:blipFill>
        <p:spPr>
          <a:xfrm>
            <a:off x="4580055" y="4898674"/>
            <a:ext cx="3123998" cy="792000"/>
          </a:xfrm>
          <a:prstGeom prst="rect">
            <a:avLst/>
          </a:prstGeom>
        </p:spPr>
      </p:pic>
      <p:pic>
        <p:nvPicPr>
          <p:cNvPr id="11" name="图片 10">
            <a:extLst>
              <a:ext uri="{FF2B5EF4-FFF2-40B4-BE49-F238E27FC236}">
                <a16:creationId xmlns:a16="http://schemas.microsoft.com/office/drawing/2014/main" id="{A665802C-D9A7-0036-D6E8-A43745754BEE}"/>
              </a:ext>
            </a:extLst>
          </p:cNvPr>
          <p:cNvPicPr>
            <a:picLocks noChangeAspect="1"/>
          </p:cNvPicPr>
          <p:nvPr/>
        </p:nvPicPr>
        <p:blipFill>
          <a:blip r:embed="rId5"/>
          <a:stretch>
            <a:fillRect/>
          </a:stretch>
        </p:blipFill>
        <p:spPr>
          <a:xfrm>
            <a:off x="2290054" y="1690688"/>
            <a:ext cx="3852000" cy="650400"/>
          </a:xfrm>
          <a:prstGeom prst="rect">
            <a:avLst/>
          </a:prstGeom>
        </p:spPr>
      </p:pic>
      <p:pic>
        <p:nvPicPr>
          <p:cNvPr id="15" name="图片 14">
            <a:extLst>
              <a:ext uri="{FF2B5EF4-FFF2-40B4-BE49-F238E27FC236}">
                <a16:creationId xmlns:a16="http://schemas.microsoft.com/office/drawing/2014/main" id="{7E630A15-2762-E29E-BAB8-2AA0C96BA197}"/>
              </a:ext>
            </a:extLst>
          </p:cNvPr>
          <p:cNvPicPr>
            <a:picLocks noChangeAspect="1"/>
          </p:cNvPicPr>
          <p:nvPr/>
        </p:nvPicPr>
        <p:blipFill>
          <a:blip r:embed="rId6"/>
          <a:stretch>
            <a:fillRect/>
          </a:stretch>
        </p:blipFill>
        <p:spPr>
          <a:xfrm>
            <a:off x="8217686" y="1515805"/>
            <a:ext cx="3009175" cy="1044000"/>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spc="300" dirty="0">
                <a:solidFill>
                  <a:schemeClr val="tx1">
                    <a:lumMod val="85000"/>
                    <a:lumOff val="15000"/>
                  </a:schemeClr>
                </a:solidFill>
                <a:latin typeface="Times New Roman" panose="02020603050405020304" pitchFamily="18" charset="0"/>
                <a:cs typeface="Times New Roman" panose="02020603050405020304" pitchFamily="18" charset="0"/>
              </a:rPr>
              <a:t>Experiments: Expedia Dataset</a:t>
            </a:r>
          </a:p>
        </p:txBody>
      </p:sp>
      <p:pic>
        <p:nvPicPr>
          <p:cNvPr id="5" name="内容占位符 4"/>
          <p:cNvPicPr>
            <a:picLocks noGrp="1" noChangeAspect="1"/>
          </p:cNvPicPr>
          <p:nvPr>
            <p:ph idx="1"/>
          </p:nvPr>
        </p:nvPicPr>
        <p:blipFill>
          <a:blip r:embed="rId3"/>
          <a:stretch>
            <a:fillRect/>
          </a:stretch>
        </p:blipFill>
        <p:spPr>
          <a:xfrm>
            <a:off x="608330" y="1313815"/>
            <a:ext cx="10968990" cy="5307965"/>
          </a:xfrm>
          <a:prstGeom prst="rect">
            <a:avLst/>
          </a:prstGeom>
        </p:spPr>
      </p:pic>
      <p:sp>
        <p:nvSpPr>
          <p:cNvPr id="6" name="圆角矩形 5"/>
          <p:cNvSpPr/>
          <p:nvPr/>
        </p:nvSpPr>
        <p:spPr>
          <a:xfrm>
            <a:off x="826135" y="1908810"/>
            <a:ext cx="10505440" cy="2141220"/>
          </a:xfrm>
          <a:prstGeom prst="roundRect">
            <a:avLst/>
          </a:prstGeom>
          <a:noFill/>
          <a:ln w="7620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圆角矩形 6"/>
          <p:cNvSpPr/>
          <p:nvPr/>
        </p:nvSpPr>
        <p:spPr>
          <a:xfrm>
            <a:off x="826135" y="4050030"/>
            <a:ext cx="10505440" cy="1903095"/>
          </a:xfrm>
          <a:prstGeom prst="roundRect">
            <a:avLst/>
          </a:prstGeom>
          <a:noFill/>
          <a:ln w="76200">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spc="300" dirty="0">
                <a:solidFill>
                  <a:schemeClr val="tx1">
                    <a:lumMod val="85000"/>
                    <a:lumOff val="15000"/>
                  </a:schemeClr>
                </a:solidFill>
                <a:latin typeface="Times New Roman" panose="02020603050405020304" pitchFamily="18" charset="0"/>
                <a:cs typeface="Times New Roman" panose="02020603050405020304" pitchFamily="18" charset="0"/>
              </a:rPr>
              <a:t>General Settings</a:t>
            </a:r>
          </a:p>
        </p:txBody>
      </p:sp>
      <p:pic>
        <p:nvPicPr>
          <p:cNvPr id="4" name="图片 3" descr="截屏2025-04-22 18.16.00"/>
          <p:cNvPicPr>
            <a:picLocks noChangeAspect="1"/>
          </p:cNvPicPr>
          <p:nvPr/>
        </p:nvPicPr>
        <p:blipFill>
          <a:blip r:embed="rId3"/>
          <a:stretch>
            <a:fillRect/>
          </a:stretch>
        </p:blipFill>
        <p:spPr>
          <a:xfrm>
            <a:off x="608330" y="1376045"/>
            <a:ext cx="10920730" cy="4730115"/>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截屏2025-04-22 18.16.38"/>
          <p:cNvPicPr>
            <a:picLocks noChangeAspect="1"/>
          </p:cNvPicPr>
          <p:nvPr/>
        </p:nvPicPr>
        <p:blipFill>
          <a:blip r:embed="rId3"/>
          <a:srcRect t="1540" b="3014"/>
          <a:stretch/>
        </p:blipFill>
        <p:spPr>
          <a:xfrm>
            <a:off x="2608580" y="40640"/>
            <a:ext cx="9443502" cy="6766778"/>
          </a:xfrm>
          <a:prstGeom prst="rect">
            <a:avLst/>
          </a:prstGeom>
        </p:spPr>
      </p:pic>
      <p:sp>
        <p:nvSpPr>
          <p:cNvPr id="5" name="标题 4">
            <a:extLst>
              <a:ext uri="{FF2B5EF4-FFF2-40B4-BE49-F238E27FC236}">
                <a16:creationId xmlns:a16="http://schemas.microsoft.com/office/drawing/2014/main" id="{5CE190C9-CC9F-2C6E-775A-60E65022F0D3}"/>
              </a:ext>
            </a:extLst>
          </p:cNvPr>
          <p:cNvSpPr>
            <a:spLocks noGrp="1"/>
          </p:cNvSpPr>
          <p:nvPr>
            <p:ph type="title"/>
          </p:nvPr>
        </p:nvSpPr>
        <p:spPr>
          <a:xfrm>
            <a:off x="736600" y="365125"/>
            <a:ext cx="10515600" cy="1325563"/>
          </a:xfrm>
        </p:spPr>
        <p:txBody>
          <a:bodyPr/>
          <a:lstStyle/>
          <a:p>
            <a:r>
              <a:rPr lang="en-US" altLang="zh-CN" sz="3600" spc="300" dirty="0">
                <a:solidFill>
                  <a:schemeClr val="tx1">
                    <a:lumMod val="85000"/>
                    <a:lumOff val="15000"/>
                  </a:schemeClr>
                </a:solidFill>
                <a:latin typeface="Times New Roman" panose="02020603050405020304" pitchFamily="18" charset="0"/>
                <a:cs typeface="Times New Roman" panose="02020603050405020304" pitchFamily="18" charset="0"/>
              </a:rPr>
              <a:t>Results</a:t>
            </a:r>
            <a:endParaRPr lang="zh-CN" altLang="en-US" sz="36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spc="300" dirty="0">
                <a:solidFill>
                  <a:schemeClr val="tx1">
                    <a:lumMod val="85000"/>
                    <a:lumOff val="15000"/>
                  </a:schemeClr>
                </a:solidFill>
                <a:latin typeface="Times New Roman" panose="02020603050405020304" pitchFamily="18" charset="0"/>
                <a:cs typeface="Times New Roman" panose="02020603050405020304" pitchFamily="18" charset="0"/>
              </a:rPr>
              <a:t>Results: Linear Mixture Model Wins</a:t>
            </a:r>
          </a:p>
        </p:txBody>
      </p:sp>
      <p:pic>
        <p:nvPicPr>
          <p:cNvPr id="9" name="图片 8">
            <a:extLst>
              <a:ext uri="{FF2B5EF4-FFF2-40B4-BE49-F238E27FC236}">
                <a16:creationId xmlns:a16="http://schemas.microsoft.com/office/drawing/2014/main" id="{A24BB752-F725-28C1-0BE8-C088A20C7AAF}"/>
              </a:ext>
            </a:extLst>
          </p:cNvPr>
          <p:cNvPicPr>
            <a:picLocks noChangeAspect="1"/>
          </p:cNvPicPr>
          <p:nvPr/>
        </p:nvPicPr>
        <p:blipFill>
          <a:blip r:embed="rId3"/>
          <a:srcRect l="4725" t="3089" r="7032"/>
          <a:stretch/>
        </p:blipFill>
        <p:spPr>
          <a:xfrm>
            <a:off x="914671" y="1565938"/>
            <a:ext cx="9943476" cy="4535394"/>
          </a:xfrm>
          <a:prstGeom prst="rect">
            <a:avLst/>
          </a:prstGeom>
        </p:spPr>
      </p:pic>
      <p:sp>
        <p:nvSpPr>
          <p:cNvPr id="6" name="圆角矩形 5"/>
          <p:cNvSpPr/>
          <p:nvPr/>
        </p:nvSpPr>
        <p:spPr>
          <a:xfrm>
            <a:off x="5816455" y="4257336"/>
            <a:ext cx="974090" cy="349885"/>
          </a:xfrm>
          <a:prstGeom prst="roundRect">
            <a:avLst/>
          </a:prstGeom>
          <a:noFill/>
          <a:ln w="76200">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圆角矩形 4"/>
          <p:cNvSpPr/>
          <p:nvPr/>
        </p:nvSpPr>
        <p:spPr>
          <a:xfrm>
            <a:off x="8777001" y="3599864"/>
            <a:ext cx="974090" cy="287655"/>
          </a:xfrm>
          <a:prstGeom prst="roundRect">
            <a:avLst/>
          </a:prstGeom>
          <a:noFill/>
          <a:ln w="76200">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圆角矩形 6"/>
          <p:cNvSpPr/>
          <p:nvPr/>
        </p:nvSpPr>
        <p:spPr>
          <a:xfrm>
            <a:off x="8777001" y="2217396"/>
            <a:ext cx="974090" cy="287655"/>
          </a:xfrm>
          <a:prstGeom prst="roundRect">
            <a:avLst/>
          </a:prstGeom>
          <a:noFill/>
          <a:ln w="762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圆角矩形 7"/>
          <p:cNvSpPr/>
          <p:nvPr/>
        </p:nvSpPr>
        <p:spPr>
          <a:xfrm>
            <a:off x="5826451" y="4627144"/>
            <a:ext cx="974090" cy="287655"/>
          </a:xfrm>
          <a:prstGeom prst="roundRect">
            <a:avLst/>
          </a:prstGeom>
          <a:noFill/>
          <a:ln w="7620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spc="300" dirty="0">
                <a:solidFill>
                  <a:schemeClr val="tx1">
                    <a:lumMod val="85000"/>
                    <a:lumOff val="15000"/>
                  </a:schemeClr>
                </a:solidFill>
                <a:latin typeface="Times New Roman" panose="02020603050405020304" pitchFamily="18" charset="0"/>
                <a:cs typeface="Times New Roman" panose="02020603050405020304" pitchFamily="18" charset="0"/>
              </a:rPr>
              <a:t>Discussion: Overfitting</a:t>
            </a:r>
          </a:p>
        </p:txBody>
      </p:sp>
      <p:pic>
        <p:nvPicPr>
          <p:cNvPr id="4" name="图片 3" descr="截屏2025-04-22 18.21.24"/>
          <p:cNvPicPr>
            <a:picLocks noChangeAspect="1"/>
          </p:cNvPicPr>
          <p:nvPr/>
        </p:nvPicPr>
        <p:blipFill>
          <a:blip r:embed="rId3"/>
          <a:srcRect b="2544"/>
          <a:stretch>
            <a:fillRect/>
          </a:stretch>
        </p:blipFill>
        <p:spPr>
          <a:xfrm>
            <a:off x="393065" y="2132965"/>
            <a:ext cx="11497310" cy="1005840"/>
          </a:xfrm>
          <a:prstGeom prst="rect">
            <a:avLst/>
          </a:prstGeom>
        </p:spPr>
      </p:pic>
      <p:pic>
        <p:nvPicPr>
          <p:cNvPr id="5" name="图片 4"/>
          <p:cNvPicPr/>
          <p:nvPr/>
        </p:nvPicPr>
        <p:blipFill>
          <a:blip r:embed="rId4"/>
          <a:stretch>
            <a:fillRect/>
          </a:stretch>
        </p:blipFill>
        <p:spPr>
          <a:xfrm>
            <a:off x="3462020" y="3559810"/>
            <a:ext cx="4496435" cy="3138170"/>
          </a:xfrm>
          <a:prstGeom prst="rect">
            <a:avLst/>
          </a:prstGeom>
        </p:spPr>
      </p:pic>
      <p:pic>
        <p:nvPicPr>
          <p:cNvPr id="6" name="图片 5"/>
          <p:cNvPicPr/>
          <p:nvPr/>
        </p:nvPicPr>
        <p:blipFill>
          <a:blip r:embed="rId5"/>
          <a:stretch>
            <a:fillRect/>
          </a:stretch>
        </p:blipFill>
        <p:spPr>
          <a:xfrm>
            <a:off x="6583680" y="4480560"/>
            <a:ext cx="1064260" cy="1005840"/>
          </a:xfrm>
          <a:prstGeom prst="rect">
            <a:avLst/>
          </a:prstGeo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spc="300" dirty="0">
                <a:solidFill>
                  <a:schemeClr val="tx1">
                    <a:lumMod val="85000"/>
                    <a:lumOff val="15000"/>
                  </a:schemeClr>
                </a:solidFill>
                <a:latin typeface="Times New Roman" panose="02020603050405020304" pitchFamily="18" charset="0"/>
                <a:cs typeface="Times New Roman" panose="02020603050405020304" pitchFamily="18" charset="0"/>
              </a:rPr>
              <a:t>Discussion: Analysis</a:t>
            </a:r>
          </a:p>
        </p:txBody>
      </p:sp>
      <p:sp>
        <p:nvSpPr>
          <p:cNvPr id="3" name="内容占位符 2">
            <a:extLst>
              <a:ext uri="{FF2B5EF4-FFF2-40B4-BE49-F238E27FC236}">
                <a16:creationId xmlns:a16="http://schemas.microsoft.com/office/drawing/2014/main" id="{704F89B0-5CA8-AEAB-54AC-A8A987E9194D}"/>
              </a:ext>
            </a:extLst>
          </p:cNvPr>
          <p:cNvSpPr>
            <a:spLocks noGrp="1"/>
          </p:cNvSpPr>
          <p:nvPr>
            <p:ph idx="1"/>
          </p:nvPr>
        </p:nvSpPr>
        <p:spPr>
          <a:xfrm>
            <a:off x="838200" y="1825624"/>
            <a:ext cx="10515600" cy="4450257"/>
          </a:xfrm>
        </p:spPr>
        <p:txBody>
          <a:bodyPr>
            <a:normAutofit lnSpcReduction="10000"/>
          </a:bodyPr>
          <a:lstStyle/>
          <a:p>
            <a:r>
              <a:rPr lang="en-US" altLang="zh-CN" sz="2400" b="1" dirty="0">
                <a:latin typeface="Times New Roman" panose="02020603050405020304" pitchFamily="18" charset="0"/>
                <a:cs typeface="Times New Roman" panose="02020603050405020304" pitchFamily="18" charset="0"/>
              </a:rPr>
              <a:t>Limited Data Size</a:t>
            </a:r>
          </a:p>
          <a:p>
            <a:pPr marL="0" indent="0">
              <a:buNone/>
            </a:pPr>
            <a:r>
              <a:rPr lang="en-US" altLang="zh-CN" sz="2400" dirty="0">
                <a:latin typeface="Times New Roman" panose="02020603050405020304" pitchFamily="18" charset="0"/>
                <a:cs typeface="Times New Roman" panose="02020603050405020304" pitchFamily="18" charset="0"/>
              </a:rPr>
              <a:t>- Expedia: A limited number of training examples.</a:t>
            </a:r>
          </a:p>
          <a:p>
            <a:pPr marL="0" indent="0">
              <a:buNone/>
            </a:pPr>
            <a:r>
              <a:rPr lang="en-US" altLang="zh-CN" sz="2400" dirty="0">
                <a:latin typeface="Times New Roman" panose="02020603050405020304" pitchFamily="18" charset="0"/>
                <a:cs typeface="Times New Roman" panose="02020603050405020304" pitchFamily="18" charset="0"/>
              </a:rPr>
              <a:t>- Neural networks typically require large-scale data to generalize well.</a:t>
            </a:r>
          </a:p>
          <a:p>
            <a:pPr>
              <a:buFontTx/>
              <a:buChar char="-"/>
            </a:pPr>
            <a:r>
              <a:rPr lang="en-US" altLang="zh-CN" sz="2400" dirty="0">
                <a:latin typeface="Times New Roman" panose="02020603050405020304" pitchFamily="18" charset="0"/>
                <a:cs typeface="Times New Roman" panose="02020603050405020304" pitchFamily="18" charset="0"/>
              </a:rPr>
              <a:t>Poor generalization, even with strong regularization.</a:t>
            </a:r>
          </a:p>
          <a:p>
            <a:pPr>
              <a:buFontTx/>
              <a:buChar char="-"/>
            </a:pPr>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Under-regularized Proportions</a:t>
            </a:r>
          </a:p>
          <a:p>
            <a:pPr marL="0" indent="0">
              <a:buNone/>
            </a:pPr>
            <a:r>
              <a:rPr lang="en-US" altLang="zh-CN" sz="2400" dirty="0">
                <a:latin typeface="Times New Roman" panose="02020603050405020304" pitchFamily="18" charset="0"/>
                <a:cs typeface="Times New Roman" panose="02020603050405020304" pitchFamily="18" charset="0"/>
              </a:rPr>
              <a:t>- We didn't penalize model complexity during the proportion update step.</a:t>
            </a:r>
          </a:p>
          <a:p>
            <a:pPr marL="0" indent="0">
              <a:buNone/>
            </a:pPr>
            <a:r>
              <a:rPr lang="en-US" altLang="zh-CN" sz="2400" dirty="0">
                <a:latin typeface="Times New Roman" panose="02020603050405020304" pitchFamily="18" charset="0"/>
                <a:cs typeface="Times New Roman" panose="02020603050405020304" pitchFamily="18" charset="0"/>
              </a:rPr>
              <a:t>- Overfitting: complex types receive large weights in the mixture even if they overfit the training data.</a:t>
            </a:r>
          </a:p>
          <a:p>
            <a:pPr marL="0" indent="0">
              <a:buNone/>
            </a:pPr>
            <a:r>
              <a:rPr lang="en-US" altLang="zh-CN" sz="2400" dirty="0">
                <a:latin typeface="Times New Roman" panose="02020603050405020304" pitchFamily="18" charset="0"/>
                <a:cs typeface="Times New Roman" panose="02020603050405020304" pitchFamily="18" charset="0"/>
              </a:rPr>
              <a:t>- Future work may include sparsity-inducing penalties or entropy regularization in the weight optimization process.</a:t>
            </a:r>
            <a:endParaRPr lang="zh-CN" altLang="en-US" sz="2400" dirty="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69BA87-A05E-B6E6-8A1E-87C8F40773C7}"/>
              </a:ext>
            </a:extLst>
          </p:cNvPr>
          <p:cNvSpPr>
            <a:spLocks noGrp="1"/>
          </p:cNvSpPr>
          <p:nvPr>
            <p:ph type="title"/>
          </p:nvPr>
        </p:nvSpPr>
        <p:spPr/>
        <p:txBody>
          <a:bodyPr/>
          <a:lstStyle/>
          <a:p>
            <a:r>
              <a:rPr lang="en-US" altLang="zh-CN" sz="3600" spc="300" dirty="0">
                <a:solidFill>
                  <a:schemeClr val="tx1">
                    <a:lumMod val="85000"/>
                    <a:lumOff val="15000"/>
                  </a:schemeClr>
                </a:solidFill>
                <a:latin typeface="Times New Roman" panose="02020603050405020304" pitchFamily="18" charset="0"/>
                <a:cs typeface="Times New Roman" panose="02020603050405020304" pitchFamily="18" charset="0"/>
              </a:rPr>
              <a:t>Discussion: Analysis</a:t>
            </a:r>
            <a:endParaRPr lang="zh-CN" altLang="en-US" sz="36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7095FA49-9D93-AF58-0C94-1F077A293B12}"/>
              </a:ext>
            </a:extLst>
          </p:cNvPr>
          <p:cNvSpPr>
            <a:spLocks noGrp="1"/>
          </p:cNvSpPr>
          <p:nvPr>
            <p:ph idx="1"/>
          </p:nvPr>
        </p:nvSpPr>
        <p:spPr/>
        <p:txBody>
          <a:bodyPr/>
          <a:lstStyle/>
          <a:p>
            <a:r>
              <a:rPr lang="en-US" altLang="zh-CN" sz="2400" b="1" dirty="0">
                <a:latin typeface="Times New Roman" panose="02020603050405020304" pitchFamily="18" charset="0"/>
                <a:cs typeface="Times New Roman" panose="02020603050405020304" pitchFamily="18" charset="0"/>
              </a:rPr>
              <a:t>Inherent Linearity of Human Decision Boundaries</a:t>
            </a:r>
          </a:p>
          <a:p>
            <a:pPr marL="0" indent="0">
              <a:buNone/>
            </a:pPr>
            <a:r>
              <a:rPr lang="en-US" altLang="zh-CN" sz="2400" dirty="0">
                <a:latin typeface="Times New Roman" panose="02020603050405020304" pitchFamily="18" charset="0"/>
                <a:cs typeface="Times New Roman" panose="02020603050405020304" pitchFamily="18" charset="0"/>
              </a:rPr>
              <a:t>- Human preferences in real-world decision-making (e.g., hotel booking) often follow relatively linear structures.</a:t>
            </a:r>
          </a:p>
          <a:p>
            <a:pPr marL="0" indent="0">
              <a:buNone/>
            </a:pPr>
            <a:r>
              <a:rPr lang="en-US" altLang="zh-CN" sz="2400" dirty="0">
                <a:latin typeface="Times New Roman" panose="02020603050405020304" pitchFamily="18" charset="0"/>
                <a:cs typeface="Times New Roman" panose="02020603050405020304" pitchFamily="18" charset="0"/>
              </a:rPr>
              <a:t>- Customers tend to prefer cheaper hotels, higher star ratings, or prominent locations.</a:t>
            </a:r>
          </a:p>
          <a:p>
            <a:pPr marL="0" indent="0">
              <a:buNone/>
            </a:pPr>
            <a:r>
              <a:rPr lang="en-US" altLang="zh-CN" sz="2400" dirty="0">
                <a:latin typeface="Times New Roman" panose="02020603050405020304" pitchFamily="18" charset="0"/>
                <a:cs typeface="Times New Roman" panose="02020603050405020304" pitchFamily="18" charset="0"/>
              </a:rPr>
              <a:t>- In such scenarios, linear models may already capture most of the signal, and introducing nonlinearity could add noise and increase the risk of overfitting.</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999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spc="300" dirty="0">
                <a:solidFill>
                  <a:schemeClr val="tx1">
                    <a:lumMod val="85000"/>
                    <a:lumOff val="15000"/>
                  </a:schemeClr>
                </a:solidFill>
                <a:latin typeface="Times New Roman" panose="02020603050405020304" pitchFamily="18" charset="0"/>
                <a:cs typeface="Times New Roman" panose="02020603050405020304" pitchFamily="18" charset="0"/>
              </a:rPr>
              <a:t>Code Showing</a:t>
            </a:r>
          </a:p>
        </p:txBody>
      </p:sp>
      <p:pic>
        <p:nvPicPr>
          <p:cNvPr id="4" name="图片 3" descr="截屏2025-04-22 18.34.56"/>
          <p:cNvPicPr>
            <a:picLocks noChangeAspect="1"/>
          </p:cNvPicPr>
          <p:nvPr/>
        </p:nvPicPr>
        <p:blipFill>
          <a:blip r:embed="rId3"/>
          <a:stretch>
            <a:fillRect/>
          </a:stretch>
        </p:blipFill>
        <p:spPr>
          <a:xfrm>
            <a:off x="608330" y="1313815"/>
            <a:ext cx="3145155" cy="1794510"/>
          </a:xfrm>
          <a:prstGeom prst="rect">
            <a:avLst/>
          </a:prstGeom>
        </p:spPr>
      </p:pic>
      <p:pic>
        <p:nvPicPr>
          <p:cNvPr id="5" name="图片 4" descr="截屏2025-04-22 18.43.39"/>
          <p:cNvPicPr>
            <a:picLocks noChangeAspect="1"/>
          </p:cNvPicPr>
          <p:nvPr/>
        </p:nvPicPr>
        <p:blipFill>
          <a:blip r:embed="rId4"/>
          <a:stretch>
            <a:fillRect/>
          </a:stretch>
        </p:blipFill>
        <p:spPr>
          <a:xfrm>
            <a:off x="608330" y="3332480"/>
            <a:ext cx="3166745" cy="1518285"/>
          </a:xfrm>
          <a:prstGeom prst="rect">
            <a:avLst/>
          </a:prstGeom>
        </p:spPr>
      </p:pic>
      <p:pic>
        <p:nvPicPr>
          <p:cNvPr id="6" name="图片 5" descr="截屏2025-04-22 18.44.03"/>
          <p:cNvPicPr>
            <a:picLocks noChangeAspect="1"/>
          </p:cNvPicPr>
          <p:nvPr/>
        </p:nvPicPr>
        <p:blipFill>
          <a:blip r:embed="rId5"/>
          <a:stretch>
            <a:fillRect/>
          </a:stretch>
        </p:blipFill>
        <p:spPr>
          <a:xfrm>
            <a:off x="608330" y="5100320"/>
            <a:ext cx="3159760" cy="1269365"/>
          </a:xfrm>
          <a:prstGeom prst="rect">
            <a:avLst/>
          </a:prstGeom>
        </p:spPr>
      </p:pic>
      <p:pic>
        <p:nvPicPr>
          <p:cNvPr id="7" name="图片 6" descr="截屏2025-04-22 18.44.37"/>
          <p:cNvPicPr>
            <a:picLocks noChangeAspect="1"/>
          </p:cNvPicPr>
          <p:nvPr/>
        </p:nvPicPr>
        <p:blipFill>
          <a:blip r:embed="rId6"/>
          <a:stretch>
            <a:fillRect/>
          </a:stretch>
        </p:blipFill>
        <p:spPr>
          <a:xfrm>
            <a:off x="4448810" y="1313815"/>
            <a:ext cx="2890520" cy="2136775"/>
          </a:xfrm>
          <a:prstGeom prst="rect">
            <a:avLst/>
          </a:prstGeom>
        </p:spPr>
      </p:pic>
      <p:pic>
        <p:nvPicPr>
          <p:cNvPr id="8" name="图片 7" descr="截屏2025-04-22 18.45.21"/>
          <p:cNvPicPr>
            <a:picLocks noChangeAspect="1"/>
          </p:cNvPicPr>
          <p:nvPr/>
        </p:nvPicPr>
        <p:blipFill>
          <a:blip r:embed="rId7"/>
          <a:stretch>
            <a:fillRect/>
          </a:stretch>
        </p:blipFill>
        <p:spPr>
          <a:xfrm>
            <a:off x="4435475" y="3453130"/>
            <a:ext cx="2903855" cy="1295400"/>
          </a:xfrm>
          <a:prstGeom prst="rect">
            <a:avLst/>
          </a:prstGeom>
        </p:spPr>
      </p:pic>
      <p:pic>
        <p:nvPicPr>
          <p:cNvPr id="10" name="图片 9" descr="截屏2025-04-22 18.45.49"/>
          <p:cNvPicPr>
            <a:picLocks noChangeAspect="1"/>
          </p:cNvPicPr>
          <p:nvPr/>
        </p:nvPicPr>
        <p:blipFill>
          <a:blip r:embed="rId8"/>
          <a:stretch>
            <a:fillRect/>
          </a:stretch>
        </p:blipFill>
        <p:spPr>
          <a:xfrm>
            <a:off x="4435475" y="4748530"/>
            <a:ext cx="2903855" cy="1506855"/>
          </a:xfrm>
          <a:prstGeom prst="rect">
            <a:avLst/>
          </a:prstGeom>
        </p:spPr>
      </p:pic>
      <p:pic>
        <p:nvPicPr>
          <p:cNvPr id="11" name="图片 10" descr="截屏2025-04-22 18.46.42"/>
          <p:cNvPicPr>
            <a:picLocks noChangeAspect="1"/>
          </p:cNvPicPr>
          <p:nvPr/>
        </p:nvPicPr>
        <p:blipFill>
          <a:blip r:embed="rId9"/>
          <a:stretch>
            <a:fillRect/>
          </a:stretch>
        </p:blipFill>
        <p:spPr>
          <a:xfrm>
            <a:off x="8046720" y="1313815"/>
            <a:ext cx="2925445" cy="2610485"/>
          </a:xfrm>
          <a:prstGeom prst="rect">
            <a:avLst/>
          </a:prstGeom>
        </p:spPr>
      </p:pic>
      <p:pic>
        <p:nvPicPr>
          <p:cNvPr id="12" name="图片 11" descr="截屏2025-04-22 18.47.14"/>
          <p:cNvPicPr>
            <a:picLocks noChangeAspect="1"/>
          </p:cNvPicPr>
          <p:nvPr/>
        </p:nvPicPr>
        <p:blipFill>
          <a:blip r:embed="rId10"/>
          <a:stretch>
            <a:fillRect/>
          </a:stretch>
        </p:blipFill>
        <p:spPr>
          <a:xfrm>
            <a:off x="8046720" y="3981450"/>
            <a:ext cx="3092450" cy="2610485"/>
          </a:xfrm>
          <a:prstGeom prst="rect">
            <a:avLst/>
          </a:prstGeom>
        </p:spPr>
      </p:pic>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1B4B37-672C-08D8-D453-67CF98D1F1F6}"/>
              </a:ext>
            </a:extLst>
          </p:cNvPr>
          <p:cNvSpPr>
            <a:spLocks noGrp="1"/>
          </p:cNvSpPr>
          <p:nvPr>
            <p:ph type="ctrTitle"/>
          </p:nvPr>
        </p:nvSpPr>
        <p:spPr>
          <a:xfrm>
            <a:off x="705410" y="1547253"/>
            <a:ext cx="10781179" cy="2387600"/>
          </a:xfrm>
        </p:spPr>
        <p:txBody>
          <a:bodyPr>
            <a:normAutofit fontScale="90000"/>
          </a:bodyPr>
          <a:lstStyle/>
          <a:p>
            <a:pPr>
              <a:lnSpc>
                <a:spcPct val="120000"/>
              </a:lnSpc>
            </a:pPr>
            <a:r>
              <a:rPr lang="en-US" altLang="zh-CN" i="1" dirty="0">
                <a:latin typeface="Times New Roman" panose="02020603050405020304" pitchFamily="18" charset="0"/>
                <a:cs typeface="Times New Roman" panose="02020603050405020304" pitchFamily="18" charset="0"/>
              </a:rPr>
              <a:t>Preference Learning </a:t>
            </a:r>
            <a:br>
              <a:rPr lang="en-US" altLang="zh-CN" i="1" dirty="0">
                <a:latin typeface="Times New Roman" panose="02020603050405020304" pitchFamily="18" charset="0"/>
                <a:cs typeface="Times New Roman" panose="02020603050405020304" pitchFamily="18" charset="0"/>
              </a:rPr>
            </a:br>
            <a:r>
              <a:rPr lang="en-US" altLang="zh-CN" i="1" dirty="0">
                <a:latin typeface="Times New Roman" panose="02020603050405020304" pitchFamily="18" charset="0"/>
                <a:cs typeface="Times New Roman" panose="02020603050405020304" pitchFamily="18" charset="0"/>
              </a:rPr>
              <a:t>A New Trial --- </a:t>
            </a:r>
            <a:r>
              <a:rPr kumimoji="1" lang="en-US" altLang="zh-CN" i="1" dirty="0">
                <a:latin typeface="Times New Roman" panose="02020603050405020304" pitchFamily="18" charset="0"/>
                <a:cs typeface="Times New Roman" panose="02020603050405020304" pitchFamily="18" charset="0"/>
              </a:rPr>
              <a:t>Matrix</a:t>
            </a:r>
            <a:r>
              <a:rPr kumimoji="1" lang="zh-CN" altLang="en-US" i="1" dirty="0">
                <a:latin typeface="Times New Roman" panose="02020603050405020304" pitchFamily="18" charset="0"/>
                <a:cs typeface="Times New Roman" panose="02020603050405020304" pitchFamily="18" charset="0"/>
              </a:rPr>
              <a:t> </a:t>
            </a:r>
            <a:r>
              <a:rPr kumimoji="1" lang="en-US" altLang="zh-CN" i="1" dirty="0">
                <a:latin typeface="Times New Roman" panose="02020603050405020304" pitchFamily="18" charset="0"/>
                <a:cs typeface="Times New Roman" panose="02020603050405020304" pitchFamily="18" charset="0"/>
              </a:rPr>
              <a:t>Completion</a:t>
            </a:r>
            <a:endParaRPr kumimoji="1" lang="zh-CN" altLang="en-US" i="1"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C5AB0A36-1459-FFBB-5FD6-A21D7BE96D28}"/>
              </a:ext>
            </a:extLst>
          </p:cNvPr>
          <p:cNvSpPr>
            <a:spLocks noGrp="1"/>
          </p:cNvSpPr>
          <p:nvPr>
            <p:ph type="subTitle" idx="1"/>
            <p:custDataLst>
              <p:tags r:id="rId1"/>
            </p:custDataLst>
          </p:nvPr>
        </p:nvSpPr>
        <p:spPr>
          <a:xfrm>
            <a:off x="1198800" y="4283030"/>
            <a:ext cx="9799200" cy="1472400"/>
          </a:xfrm>
        </p:spPr>
        <p:txBody>
          <a:bodyPr/>
          <a:lstStyle/>
          <a:p>
            <a:r>
              <a:rPr lang="en-US" altLang="zh-CN" dirty="0" err="1">
                <a:latin typeface="Times New Roman" panose="02020603050405020304" pitchFamily="18" charset="0"/>
                <a:cs typeface="Times New Roman" panose="02020603050405020304" pitchFamily="18" charset="0"/>
              </a:rPr>
              <a:t>Lexuan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Chen</a:t>
            </a:r>
          </a:p>
        </p:txBody>
      </p:sp>
    </p:spTree>
    <p:extLst>
      <p:ext uri="{BB962C8B-B14F-4D97-AF65-F5344CB8AC3E}">
        <p14:creationId xmlns:p14="http://schemas.microsoft.com/office/powerpoint/2010/main" val="2006784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EFCA8F-5972-B88B-E99C-156C296DB1B9}"/>
              </a:ext>
            </a:extLst>
          </p:cNvPr>
          <p:cNvSpPr>
            <a:spLocks noGrp="1"/>
          </p:cNvSpPr>
          <p:nvPr>
            <p:ph type="title"/>
          </p:nvPr>
        </p:nvSpPr>
        <p:spPr/>
        <p:txBody>
          <a:bodyPr/>
          <a:lstStyle/>
          <a:p>
            <a:r>
              <a:rPr lang="en-US" altLang="zh-CN" sz="3600" dirty="0">
                <a:latin typeface="Times New Roman" panose="02020603050405020304" pitchFamily="18" charset="0"/>
                <a:cs typeface="Times New Roman" panose="02020603050405020304" pitchFamily="18" charset="0"/>
              </a:rPr>
              <a:t>Preference Learning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7A4ACB84-D28B-98F2-083F-F7866DA489AB}"/>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Preference learning : to model and predict an individual's preferences or choices from a set of alternatives based on available data.</a:t>
            </a:r>
          </a:p>
          <a:p>
            <a:r>
              <a:rPr lang="en-US" altLang="zh-CN" dirty="0">
                <a:latin typeface="Times New Roman" panose="02020603050405020304" pitchFamily="18" charset="0"/>
                <a:cs typeface="Times New Roman" panose="02020603050405020304" pitchFamily="18" charset="0"/>
              </a:rPr>
              <a:t>Two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types:</a:t>
            </a:r>
            <a:r>
              <a:rPr lang="zh-CN" altLang="en-US" dirty="0">
                <a:latin typeface="Times New Roman" panose="02020603050405020304" pitchFamily="18" charset="0"/>
                <a:cs typeface="Times New Roman" panose="02020603050405020304" pitchFamily="18" charset="0"/>
              </a:rPr>
              <a:t> </a:t>
            </a:r>
            <a:r>
              <a:rPr lang="en-GB" altLang="zh-CN" dirty="0">
                <a:latin typeface="Times New Roman" panose="02020603050405020304" pitchFamily="18" charset="0"/>
                <a:cs typeface="Times New Roman" panose="02020603050405020304" pitchFamily="18" charset="0"/>
              </a:rPr>
              <a:t>population-wise &amp; individual-wise</a:t>
            </a:r>
          </a:p>
          <a:p>
            <a:r>
              <a:rPr lang="en-GB" altLang="zh-CN" dirty="0">
                <a:latin typeface="Times New Roman" panose="02020603050405020304" pitchFamily="18" charset="0"/>
                <a:cs typeface="Times New Roman" panose="02020603050405020304" pitchFamily="18" charset="0"/>
              </a:rPr>
              <a:t>Lots of applications.</a:t>
            </a:r>
            <a:endParaRPr lang="en-US" altLang="zh-CN" dirty="0">
              <a:latin typeface="Times New Roman" panose="02020603050405020304" pitchFamily="18" charset="0"/>
              <a:cs typeface="Times New Roman" panose="02020603050405020304" pitchFamily="18" charset="0"/>
            </a:endParaRPr>
          </a:p>
          <a:p>
            <a:endParaRPr lang="zh-CN" altLang="en-US" dirty="0"/>
          </a:p>
        </p:txBody>
      </p:sp>
      <p:pic>
        <p:nvPicPr>
          <p:cNvPr id="4" name="内容占位符 8">
            <a:extLst>
              <a:ext uri="{FF2B5EF4-FFF2-40B4-BE49-F238E27FC236}">
                <a16:creationId xmlns:a16="http://schemas.microsoft.com/office/drawing/2014/main" id="{03C6CDB3-36DA-DF36-3C19-A461F74CEA2A}"/>
              </a:ext>
            </a:extLst>
          </p:cNvPr>
          <p:cNvPicPr>
            <a:picLocks noChangeAspect="1"/>
          </p:cNvPicPr>
          <p:nvPr/>
        </p:nvPicPr>
        <p:blipFill>
          <a:blip r:embed="rId2"/>
          <a:srcRect l="4573" t="54544" r="8196"/>
          <a:stretch/>
        </p:blipFill>
        <p:spPr>
          <a:xfrm>
            <a:off x="795006" y="4145122"/>
            <a:ext cx="10707092" cy="1260000"/>
          </a:xfrm>
          <a:prstGeom prst="rect">
            <a:avLst/>
          </a:prstGeom>
        </p:spPr>
      </p:pic>
    </p:spTree>
    <p:extLst>
      <p:ext uri="{BB962C8B-B14F-4D97-AF65-F5344CB8AC3E}">
        <p14:creationId xmlns:p14="http://schemas.microsoft.com/office/powerpoint/2010/main" val="1167285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368B21CD-36AB-A61E-2395-FA214E110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134" y="1761429"/>
            <a:ext cx="6859757" cy="252286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37B19047-8E20-7FB2-D911-50E5D140A923}"/>
              </a:ext>
            </a:extLst>
          </p:cNvPr>
          <p:cNvSpPr txBox="1"/>
          <p:nvPr/>
        </p:nvSpPr>
        <p:spPr>
          <a:xfrm>
            <a:off x="244914" y="172401"/>
            <a:ext cx="4418197"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Matrix Completion</a:t>
            </a:r>
            <a:endParaRPr kumimoji="1" lang="zh-CN" altLang="en-US" sz="1600" b="1" dirty="0">
              <a:solidFill>
                <a:srgbClr val="445A64"/>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EBDE7FDF-8902-5136-0D19-0BE3DC9C4F61}"/>
              </a:ext>
            </a:extLst>
          </p:cNvPr>
          <p:cNvSpPr txBox="1"/>
          <p:nvPr/>
        </p:nvSpPr>
        <p:spPr>
          <a:xfrm>
            <a:off x="808683" y="1110481"/>
            <a:ext cx="2065500" cy="461665"/>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Rating Matrix</a:t>
            </a:r>
            <a:endParaRPr kumimoji="1" lang="zh-CN" altLang="en-US" sz="24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F5305DD4-526C-B108-0920-4597E71F9098}"/>
              </a:ext>
            </a:extLst>
          </p:cNvPr>
          <p:cNvSpPr txBox="1"/>
          <p:nvPr/>
        </p:nvSpPr>
        <p:spPr>
          <a:xfrm>
            <a:off x="4137779" y="1013277"/>
            <a:ext cx="1533237" cy="830997"/>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User Matrix</a:t>
            </a:r>
            <a:endParaRPr kumimoji="1" lang="zh-CN" altLang="en-US" sz="24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136F92D5-086C-D6A2-02FC-8F5475D6BC93}"/>
              </a:ext>
            </a:extLst>
          </p:cNvPr>
          <p:cNvSpPr txBox="1"/>
          <p:nvPr/>
        </p:nvSpPr>
        <p:spPr>
          <a:xfrm>
            <a:off x="6096000" y="925816"/>
            <a:ext cx="1194469" cy="830997"/>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Item Matrix</a:t>
            </a:r>
            <a:endParaRPr kumimoji="1" lang="zh-CN" altLang="en-US" sz="24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838D2E5B-DDCE-321B-0198-AF834E23755A}"/>
              </a:ext>
            </a:extLst>
          </p:cNvPr>
          <p:cNvSpPr txBox="1"/>
          <p:nvPr/>
        </p:nvSpPr>
        <p:spPr>
          <a:xfrm>
            <a:off x="843585" y="4267632"/>
            <a:ext cx="7639052" cy="954107"/>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F</a:t>
            </a:r>
            <a:r>
              <a:rPr lang="en-US" altLang="zh-CN" sz="2800" i="0" dirty="0">
                <a:effectLst/>
                <a:latin typeface="Times New Roman" panose="02020603050405020304" pitchFamily="18" charset="0"/>
                <a:cs typeface="Times New Roman" panose="02020603050405020304" pitchFamily="18" charset="0"/>
              </a:rPr>
              <a:t>irst matrix ----  </a:t>
            </a:r>
            <a:r>
              <a:rPr lang="en-US" altLang="zh-CN" sz="2800" dirty="0">
                <a:latin typeface="Times New Roman" panose="02020603050405020304" pitchFamily="18" charset="0"/>
                <a:cs typeface="Times New Roman" panose="02020603050405020304" pitchFamily="18" charset="0"/>
              </a:rPr>
              <a:t>e</a:t>
            </a:r>
            <a:r>
              <a:rPr lang="en-US" altLang="zh-CN" sz="2800" i="0" dirty="0">
                <a:effectLst/>
                <a:latin typeface="Times New Roman" panose="02020603050405020304" pitchFamily="18" charset="0"/>
                <a:cs typeface="Times New Roman" panose="02020603050405020304" pitchFamily="18" charset="0"/>
              </a:rPr>
              <a:t>ach row belongs to an individual</a:t>
            </a:r>
          </a:p>
          <a:p>
            <a:r>
              <a:rPr lang="en-US" altLang="zh-CN" sz="2800" i="0" dirty="0">
                <a:effectLst/>
                <a:latin typeface="Times New Roman" panose="02020603050405020304" pitchFamily="18" charset="0"/>
                <a:cs typeface="Times New Roman" panose="02020603050405020304" pitchFamily="18" charset="0"/>
              </a:rPr>
              <a:t>Second matrix ----  </a:t>
            </a:r>
            <a:r>
              <a:rPr lang="en-US" altLang="zh-CN" sz="2800" dirty="0">
                <a:latin typeface="Times New Roman" panose="02020603050405020304" pitchFamily="18" charset="0"/>
                <a:cs typeface="Times New Roman" panose="02020603050405020304" pitchFamily="18" charset="0"/>
              </a:rPr>
              <a:t>e</a:t>
            </a:r>
            <a:r>
              <a:rPr lang="en-US" altLang="zh-CN" sz="2800" i="0" dirty="0">
                <a:effectLst/>
                <a:latin typeface="Times New Roman" panose="02020603050405020304" pitchFamily="18" charset="0"/>
                <a:cs typeface="Times New Roman" panose="02020603050405020304" pitchFamily="18" charset="0"/>
              </a:rPr>
              <a:t>ach </a:t>
            </a:r>
            <a:r>
              <a:rPr lang="en-US" altLang="zh-CN" sz="2800" dirty="0">
                <a:latin typeface="Times New Roman" panose="02020603050405020304" pitchFamily="18" charset="0"/>
                <a:cs typeface="Times New Roman" panose="02020603050405020304" pitchFamily="18" charset="0"/>
              </a:rPr>
              <a:t>column</a:t>
            </a:r>
            <a:r>
              <a:rPr lang="en-US" altLang="zh-CN" sz="2800" i="0" dirty="0">
                <a:effectLst/>
                <a:latin typeface="Times New Roman" panose="02020603050405020304" pitchFamily="18" charset="0"/>
                <a:cs typeface="Times New Roman" panose="02020603050405020304" pitchFamily="18" charset="0"/>
              </a:rPr>
              <a:t> belongs to an item</a:t>
            </a:r>
          </a:p>
        </p:txBody>
      </p:sp>
      <p:pic>
        <p:nvPicPr>
          <p:cNvPr id="38" name="图片 37" descr="文本&#10;&#10;描述已自动生成">
            <a:extLst>
              <a:ext uri="{FF2B5EF4-FFF2-40B4-BE49-F238E27FC236}">
                <a16:creationId xmlns:a16="http://schemas.microsoft.com/office/drawing/2014/main" id="{BC1EB183-8FAE-146F-59F5-B65B809FECE1}"/>
              </a:ext>
            </a:extLst>
          </p:cNvPr>
          <p:cNvPicPr>
            <a:picLocks noChangeAspect="1"/>
          </p:cNvPicPr>
          <p:nvPr/>
        </p:nvPicPr>
        <p:blipFill>
          <a:blip r:embed="rId4"/>
          <a:srcRect l="23172" t="31970" r="14967" b="25210"/>
          <a:stretch/>
        </p:blipFill>
        <p:spPr>
          <a:xfrm>
            <a:off x="8786526" y="2173722"/>
            <a:ext cx="2561889" cy="705730"/>
          </a:xfrm>
          <a:prstGeom prst="rect">
            <a:avLst/>
          </a:prstGeom>
        </p:spPr>
      </p:pic>
      <p:sp>
        <p:nvSpPr>
          <p:cNvPr id="39" name="文本框 38">
            <a:extLst>
              <a:ext uri="{FF2B5EF4-FFF2-40B4-BE49-F238E27FC236}">
                <a16:creationId xmlns:a16="http://schemas.microsoft.com/office/drawing/2014/main" id="{DB5C172D-5066-846E-2D98-B161EE1C9972}"/>
              </a:ext>
            </a:extLst>
          </p:cNvPr>
          <p:cNvSpPr txBox="1"/>
          <p:nvPr/>
        </p:nvSpPr>
        <p:spPr>
          <a:xfrm>
            <a:off x="8786527" y="2879452"/>
            <a:ext cx="2561888" cy="1826462"/>
          </a:xfrm>
          <a:prstGeom prst="rect">
            <a:avLst/>
          </a:prstGeom>
          <a:noFill/>
        </p:spPr>
        <p:txBody>
          <a:bodyPr wrap="square" rtlCol="0">
            <a:spAutoFit/>
          </a:bodyPr>
          <a:lstStyle/>
          <a:p>
            <a:pPr algn="ctr">
              <a:lnSpc>
                <a:spcPct val="120000"/>
              </a:lnSpc>
            </a:pPr>
            <a:r>
              <a:rPr lang="en-US" altLang="zh-CN" sz="2400" b="1" i="1" dirty="0">
                <a:solidFill>
                  <a:srgbClr val="000000"/>
                </a:solidFill>
                <a:effectLst/>
                <a:latin typeface="Times New Roman" panose="02020603050405020304" pitchFamily="18" charset="0"/>
                <a:cs typeface="Times New Roman" panose="02020603050405020304" pitchFamily="18" charset="0"/>
              </a:rPr>
              <a:t> X </a:t>
            </a:r>
            <a:r>
              <a:rPr lang="en-US" altLang="zh-CN" sz="2400" dirty="0">
                <a:solidFill>
                  <a:srgbClr val="000000"/>
                </a:solidFill>
                <a:effectLst/>
                <a:latin typeface="Times New Roman" panose="02020603050405020304" pitchFamily="18" charset="0"/>
                <a:cs typeface="Times New Roman" panose="02020603050405020304" pitchFamily="18" charset="0"/>
              </a:rPr>
              <a:t>∈</a:t>
            </a:r>
            <a:r>
              <a:rPr lang="en-US" altLang="zh-CN" sz="2400" dirty="0" err="1">
                <a:solidFill>
                  <a:srgbClr val="000000"/>
                </a:solidFill>
                <a:effectLst/>
                <a:latin typeface="Times New Roman" panose="02020603050405020304" pitchFamily="18" charset="0"/>
                <a:cs typeface="Times New Roman" panose="02020603050405020304" pitchFamily="18" charset="0"/>
              </a:rPr>
              <a:t>R</a:t>
            </a:r>
            <a:r>
              <a:rPr lang="en-US" altLang="zh-CN" sz="2400" baseline="30000" dirty="0" err="1">
                <a:solidFill>
                  <a:srgbClr val="000000"/>
                </a:solidFill>
                <a:latin typeface="Times New Roman" panose="02020603050405020304" pitchFamily="18" charset="0"/>
                <a:cs typeface="Times New Roman" panose="02020603050405020304" pitchFamily="18" charset="0"/>
              </a:rPr>
              <a:t>n</a:t>
            </a:r>
            <a:r>
              <a:rPr lang="en-US" altLang="zh-CN" sz="2400" baseline="30000" dirty="0" err="1">
                <a:solidFill>
                  <a:srgbClr val="000000"/>
                </a:solidFill>
                <a:effectLst/>
                <a:latin typeface="Times New Roman" panose="02020603050405020304" pitchFamily="18" charset="0"/>
                <a:cs typeface="Times New Roman" panose="02020603050405020304" pitchFamily="18" charset="0"/>
              </a:rPr>
              <a:t>×m</a:t>
            </a:r>
            <a:endParaRPr lang="en-US" altLang="zh-CN" sz="2400" dirty="0">
              <a:solidFill>
                <a:srgbClr val="000000"/>
              </a:solidFill>
              <a:effectLst/>
              <a:latin typeface="Times New Roman" panose="02020603050405020304" pitchFamily="18" charset="0"/>
              <a:cs typeface="Times New Roman" panose="02020603050405020304" pitchFamily="18" charset="0"/>
            </a:endParaRPr>
          </a:p>
          <a:p>
            <a:pPr algn="ctr">
              <a:lnSpc>
                <a:spcPct val="120000"/>
              </a:lnSpc>
            </a:pPr>
            <a:r>
              <a:rPr lang="en-US" altLang="zh-CN" sz="2400" b="1" dirty="0">
                <a:solidFill>
                  <a:srgbClr val="000000"/>
                </a:solidFill>
                <a:effectLst/>
                <a:latin typeface="Times New Roman" panose="02020603050405020304" pitchFamily="18" charset="0"/>
                <a:cs typeface="Times New Roman" panose="02020603050405020304" pitchFamily="18" charset="0"/>
              </a:rPr>
              <a:t>U</a:t>
            </a:r>
            <a:r>
              <a:rPr lang="en-US" altLang="zh-CN" sz="2400" dirty="0">
                <a:solidFill>
                  <a:srgbClr val="000000"/>
                </a:solidFill>
                <a:effectLst/>
                <a:latin typeface="Times New Roman" panose="02020603050405020304" pitchFamily="18" charset="0"/>
                <a:cs typeface="Times New Roman" panose="02020603050405020304" pitchFamily="18" charset="0"/>
              </a:rPr>
              <a:t> ∈</a:t>
            </a:r>
            <a:r>
              <a:rPr lang="en-US" altLang="zh-CN" sz="2400" dirty="0" err="1">
                <a:solidFill>
                  <a:srgbClr val="000000"/>
                </a:solidFill>
                <a:effectLst/>
                <a:latin typeface="Times New Roman" panose="02020603050405020304" pitchFamily="18" charset="0"/>
                <a:cs typeface="Times New Roman" panose="02020603050405020304" pitchFamily="18" charset="0"/>
              </a:rPr>
              <a:t>R</a:t>
            </a:r>
            <a:r>
              <a:rPr lang="en-US" altLang="zh-CN" sz="2400" baseline="30000" dirty="0" err="1">
                <a:solidFill>
                  <a:srgbClr val="000000"/>
                </a:solidFill>
                <a:latin typeface="Times New Roman" panose="02020603050405020304" pitchFamily="18" charset="0"/>
                <a:cs typeface="Times New Roman" panose="02020603050405020304" pitchFamily="18" charset="0"/>
              </a:rPr>
              <a:t>n</a:t>
            </a:r>
            <a:r>
              <a:rPr lang="en-US" altLang="zh-CN" sz="2400" baseline="30000" dirty="0" err="1">
                <a:solidFill>
                  <a:srgbClr val="000000"/>
                </a:solidFill>
                <a:effectLst/>
                <a:latin typeface="Times New Roman" panose="02020603050405020304" pitchFamily="18" charset="0"/>
                <a:cs typeface="Times New Roman" panose="02020603050405020304" pitchFamily="18" charset="0"/>
              </a:rPr>
              <a:t>×k</a:t>
            </a:r>
            <a:r>
              <a:rPr lang="en-US" altLang="zh-CN" sz="2400" baseline="30000" dirty="0">
                <a:solidFill>
                  <a:srgbClr val="000000"/>
                </a:solidFill>
                <a:effectLst/>
                <a:latin typeface="Times New Roman" panose="02020603050405020304" pitchFamily="18" charset="0"/>
                <a:cs typeface="Times New Roman" panose="02020603050405020304" pitchFamily="18" charset="0"/>
              </a:rPr>
              <a:t> </a:t>
            </a:r>
            <a:r>
              <a:rPr lang="en-US" altLang="zh-CN" sz="2400" baseline="30000" dirty="0">
                <a:solidFill>
                  <a:srgbClr val="000000"/>
                </a:solidFill>
                <a:latin typeface="Times New Roman" panose="02020603050405020304" pitchFamily="18" charset="0"/>
                <a:cs typeface="Times New Roman" panose="02020603050405020304" pitchFamily="18" charset="0"/>
              </a:rPr>
              <a:t> </a:t>
            </a:r>
            <a:r>
              <a:rPr lang="en-US" altLang="zh-CN" sz="2400" dirty="0">
                <a:solidFill>
                  <a:srgbClr val="000000"/>
                </a:solidFill>
                <a:effectLst/>
                <a:latin typeface="Times New Roman" panose="02020603050405020304" pitchFamily="18" charset="0"/>
                <a:cs typeface="Times New Roman" panose="02020603050405020304" pitchFamily="18" charset="0"/>
              </a:rPr>
              <a:t> </a:t>
            </a:r>
          </a:p>
          <a:p>
            <a:pPr algn="ctr">
              <a:lnSpc>
                <a:spcPct val="120000"/>
              </a:lnSpc>
            </a:pPr>
            <a:r>
              <a:rPr lang="en-US" altLang="zh-CN" sz="2400" b="1" dirty="0">
                <a:solidFill>
                  <a:srgbClr val="000000"/>
                </a:solidFill>
                <a:effectLst/>
                <a:latin typeface="Times New Roman" panose="02020603050405020304" pitchFamily="18" charset="0"/>
                <a:cs typeface="Times New Roman" panose="02020603050405020304" pitchFamily="18" charset="0"/>
              </a:rPr>
              <a:t> V</a:t>
            </a:r>
            <a:r>
              <a:rPr lang="en-US" altLang="zh-CN" sz="2400" dirty="0">
                <a:solidFill>
                  <a:srgbClr val="000000"/>
                </a:solidFill>
                <a:effectLst/>
                <a:latin typeface="Times New Roman" panose="02020603050405020304" pitchFamily="18" charset="0"/>
                <a:cs typeface="Times New Roman" panose="02020603050405020304" pitchFamily="18" charset="0"/>
              </a:rPr>
              <a:t> ∈</a:t>
            </a:r>
            <a:r>
              <a:rPr lang="en-US" altLang="zh-CN" sz="2400" dirty="0" err="1">
                <a:solidFill>
                  <a:srgbClr val="000000"/>
                </a:solidFill>
                <a:effectLst/>
                <a:latin typeface="Times New Roman" panose="02020603050405020304" pitchFamily="18" charset="0"/>
                <a:cs typeface="Times New Roman" panose="02020603050405020304" pitchFamily="18" charset="0"/>
              </a:rPr>
              <a:t>R</a:t>
            </a:r>
            <a:r>
              <a:rPr lang="en-US" altLang="zh-CN" sz="2400" baseline="30000" dirty="0" err="1">
                <a:solidFill>
                  <a:srgbClr val="000000"/>
                </a:solidFill>
                <a:latin typeface="Times New Roman" panose="02020603050405020304" pitchFamily="18" charset="0"/>
                <a:cs typeface="Times New Roman" panose="02020603050405020304" pitchFamily="18" charset="0"/>
              </a:rPr>
              <a:t>m</a:t>
            </a:r>
            <a:r>
              <a:rPr lang="en-US" altLang="zh-CN" sz="2400" baseline="30000" dirty="0" err="1">
                <a:solidFill>
                  <a:srgbClr val="000000"/>
                </a:solidFill>
                <a:effectLst/>
                <a:latin typeface="Times New Roman" panose="02020603050405020304" pitchFamily="18" charset="0"/>
                <a:cs typeface="Times New Roman" panose="02020603050405020304" pitchFamily="18" charset="0"/>
              </a:rPr>
              <a:t>×k</a:t>
            </a:r>
            <a:endParaRPr lang="en-US" altLang="zh-CN" sz="2400" dirty="0">
              <a:solidFill>
                <a:srgbClr val="000000"/>
              </a:solidFill>
              <a:effectLst/>
              <a:latin typeface="Times New Roman" panose="02020603050405020304" pitchFamily="18" charset="0"/>
              <a:cs typeface="Times New Roman" panose="02020603050405020304" pitchFamily="18" charset="0"/>
            </a:endParaRPr>
          </a:p>
          <a:p>
            <a:pPr algn="ctr">
              <a:lnSpc>
                <a:spcPct val="120000"/>
              </a:lnSpc>
            </a:pPr>
            <a:r>
              <a:rPr kumimoji="1" lang="en-US" altLang="zh-CN" sz="2400" b="1" dirty="0">
                <a:latin typeface="Times New Roman" panose="02020603050405020304" pitchFamily="18" charset="0"/>
                <a:cs typeface="Times New Roman" panose="02020603050405020304" pitchFamily="18" charset="0"/>
              </a:rPr>
              <a:t>k</a:t>
            </a:r>
            <a:r>
              <a:rPr kumimoji="1" lang="en-US" altLang="zh-CN" sz="2400" dirty="0">
                <a:latin typeface="Times New Roman" panose="02020603050405020304" pitchFamily="18" charset="0"/>
                <a:cs typeface="Times New Roman" panose="02020603050405020304" pitchFamily="18" charset="0"/>
              </a:rPr>
              <a:t>: rank</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of</a:t>
            </a:r>
            <a:r>
              <a:rPr kumimoji="1" lang="zh-CN" altLang="en-US" sz="2400" dirty="0">
                <a:latin typeface="Times New Roman" panose="02020603050405020304" pitchFamily="18" charset="0"/>
                <a:cs typeface="Times New Roman" panose="02020603050405020304" pitchFamily="18" charset="0"/>
              </a:rPr>
              <a:t> </a:t>
            </a:r>
            <a:r>
              <a:rPr kumimoji="1" lang="en-US" altLang="zh-CN" sz="2000" i="1" dirty="0">
                <a:latin typeface="Times New Roman" panose="02020603050405020304" pitchFamily="18" charset="0"/>
                <a:cs typeface="Times New Roman" panose="02020603050405020304" pitchFamily="18" charset="0"/>
              </a:rPr>
              <a:t>X</a:t>
            </a:r>
            <a:r>
              <a:rPr lang="zh-CN" altLang="en-US" sz="2400" baseline="30000" dirty="0">
                <a:solidFill>
                  <a:srgbClr val="000000"/>
                </a:solidFill>
                <a:latin typeface="Times New Roman" panose="02020603050405020304" pitchFamily="18" charset="0"/>
                <a:cs typeface="Times New Roman" panose="02020603050405020304" pitchFamily="18" charset="0"/>
              </a:rPr>
              <a:t>  </a:t>
            </a:r>
            <a:r>
              <a:rPr lang="en-US" altLang="zh-CN" sz="2400" baseline="30000" dirty="0">
                <a:solidFill>
                  <a:srgbClr val="000000"/>
                </a:solidFill>
                <a:latin typeface="Times New Roman" panose="02020603050405020304" pitchFamily="18" charset="0"/>
                <a:cs typeface="Times New Roman" panose="02020603050405020304" pitchFamily="18" charset="0"/>
              </a:rPr>
              <a:t> </a:t>
            </a:r>
            <a:r>
              <a:rPr lang="zh-CN" altLang="en-US" sz="2400" baseline="30000" dirty="0">
                <a:solidFill>
                  <a:srgbClr val="000000"/>
                </a:solidFill>
                <a:latin typeface="Times New Roman" panose="02020603050405020304" pitchFamily="18" charset="0"/>
                <a:cs typeface="Times New Roman" panose="02020603050405020304" pitchFamily="18" charset="0"/>
              </a:rPr>
              <a:t>  </a:t>
            </a:r>
            <a:endParaRPr kumimoji="1" lang="zh-CN" altLang="en-US" sz="2400" dirty="0">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F70CB820-38AC-2E5D-8A68-DF2CD881B729}"/>
              </a:ext>
            </a:extLst>
          </p:cNvPr>
          <p:cNvSpPr txBox="1"/>
          <p:nvPr/>
        </p:nvSpPr>
        <p:spPr>
          <a:xfrm>
            <a:off x="8348969" y="1348050"/>
            <a:ext cx="3796049" cy="523220"/>
          </a:xfrm>
          <a:prstGeom prst="rect">
            <a:avLst/>
          </a:prstGeom>
          <a:noFill/>
        </p:spPr>
        <p:txBody>
          <a:bodyPr wrap="square">
            <a:spAutoFit/>
          </a:bodyPr>
          <a:lstStyle/>
          <a:p>
            <a:r>
              <a:rPr lang="en-US" altLang="zh-CN" sz="2800" b="1" dirty="0">
                <a:solidFill>
                  <a:srgbClr val="000000"/>
                </a:solidFill>
                <a:latin typeface="Times New Roman" panose="02020603050405020304" pitchFamily="18" charset="0"/>
                <a:cs typeface="Times New Roman" panose="02020603050405020304" pitchFamily="18" charset="0"/>
              </a:rPr>
              <a:t>M</a:t>
            </a:r>
            <a:r>
              <a:rPr lang="en-US" altLang="zh-CN" sz="2800" b="1" dirty="0">
                <a:solidFill>
                  <a:srgbClr val="000000"/>
                </a:solidFill>
                <a:effectLst/>
                <a:latin typeface="Times New Roman" panose="02020603050405020304" pitchFamily="18" charset="0"/>
                <a:cs typeface="Times New Roman" panose="02020603050405020304" pitchFamily="18" charset="0"/>
              </a:rPr>
              <a:t>odeling assumption </a:t>
            </a:r>
            <a:endParaRPr lang="en-US" altLang="zh-CN" sz="2800" b="1" dirty="0">
              <a:solidFill>
                <a:srgbClr val="000000"/>
              </a:solidFill>
              <a:latin typeface="Times New Roman" panose="02020603050405020304" pitchFamily="18" charset="0"/>
              <a:cs typeface="Times New Roman" panose="02020603050405020304" pitchFamily="18" charset="0"/>
            </a:endParaRPr>
          </a:p>
        </p:txBody>
      </p:sp>
      <p:sp>
        <p:nvSpPr>
          <p:cNvPr id="73" name="圆角矩形 72">
            <a:extLst>
              <a:ext uri="{FF2B5EF4-FFF2-40B4-BE49-F238E27FC236}">
                <a16:creationId xmlns:a16="http://schemas.microsoft.com/office/drawing/2014/main" id="{6F5AF2A8-5CDC-4DE4-316B-4C995E9D8D1B}"/>
              </a:ext>
            </a:extLst>
          </p:cNvPr>
          <p:cNvSpPr/>
          <p:nvPr/>
        </p:nvSpPr>
        <p:spPr>
          <a:xfrm>
            <a:off x="843584" y="5393576"/>
            <a:ext cx="1975383" cy="707886"/>
          </a:xfrm>
          <a:prstGeom prst="roundRect">
            <a:avLst/>
          </a:prstGeom>
          <a:solidFill>
            <a:schemeClr val="accent2">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445A64"/>
                </a:solidFill>
                <a:latin typeface="Times New Roman" panose="02020603050405020304" pitchFamily="18" charset="0"/>
                <a:cs typeface="Times New Roman" panose="02020603050405020304" pitchFamily="18" charset="0"/>
              </a:rPr>
              <a:t>Netflix Dataset</a:t>
            </a:r>
            <a:r>
              <a:rPr lang="zh-CN" altLang="en-US" sz="2000" b="1" dirty="0">
                <a:solidFill>
                  <a:srgbClr val="445A64"/>
                </a:solidFill>
                <a:latin typeface="Times New Roman" panose="02020603050405020304" pitchFamily="18" charset="0"/>
                <a:cs typeface="Times New Roman" panose="02020603050405020304" pitchFamily="18" charset="0"/>
              </a:rPr>
              <a:t> </a:t>
            </a:r>
            <a:r>
              <a:rPr kumimoji="1" lang="en-US" altLang="zh-CN" sz="2000" b="1" dirty="0">
                <a:solidFill>
                  <a:srgbClr val="445A64"/>
                </a:solidFill>
                <a:latin typeface="Times New Roman" panose="02020603050405020304" pitchFamily="18" charset="0"/>
                <a:cs typeface="Times New Roman" panose="02020603050405020304" pitchFamily="18" charset="0"/>
              </a:rPr>
              <a:t>(Film Puzzle)</a:t>
            </a:r>
            <a:endParaRPr kumimoji="1" lang="zh-CN" altLang="en-US" sz="2000" b="1" dirty="0">
              <a:solidFill>
                <a:srgbClr val="445A64"/>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CEE79A8E-B100-B327-57C3-17265C211A88}"/>
              </a:ext>
            </a:extLst>
          </p:cNvPr>
          <p:cNvSpPr txBox="1"/>
          <p:nvPr/>
        </p:nvSpPr>
        <p:spPr>
          <a:xfrm>
            <a:off x="6569481" y="1811705"/>
            <a:ext cx="175001" cy="215444"/>
          </a:xfrm>
          <a:prstGeom prst="rect">
            <a:avLst/>
          </a:prstGeom>
          <a:noFill/>
        </p:spPr>
        <p:txBody>
          <a:bodyPr wrap="square" rtlCol="0">
            <a:spAutoFit/>
          </a:bodyPr>
          <a:lstStyle/>
          <a:p>
            <a:r>
              <a:rPr kumimoji="1" lang="en-US" altLang="zh-CN" sz="800" b="1" i="1" dirty="0">
                <a:solidFill>
                  <a:schemeClr val="tx1">
                    <a:lumMod val="65000"/>
                    <a:lumOff val="35000"/>
                  </a:schemeClr>
                </a:solidFill>
              </a:rPr>
              <a:t>T</a:t>
            </a:r>
            <a:endParaRPr kumimoji="1" lang="zh-CN" altLang="en-US" sz="800" b="1" i="1" dirty="0">
              <a:solidFill>
                <a:schemeClr val="tx1">
                  <a:lumMod val="65000"/>
                  <a:lumOff val="35000"/>
                </a:schemeClr>
              </a:solidFill>
            </a:endParaRPr>
          </a:p>
        </p:txBody>
      </p:sp>
      <p:sp>
        <p:nvSpPr>
          <p:cNvPr id="10" name="文本框 9">
            <a:extLst>
              <a:ext uri="{FF2B5EF4-FFF2-40B4-BE49-F238E27FC236}">
                <a16:creationId xmlns:a16="http://schemas.microsoft.com/office/drawing/2014/main" id="{AAC625F2-A9AF-A6CB-151B-066237876EA1}"/>
              </a:ext>
            </a:extLst>
          </p:cNvPr>
          <p:cNvSpPr txBox="1"/>
          <p:nvPr/>
        </p:nvSpPr>
        <p:spPr>
          <a:xfrm>
            <a:off x="3336980" y="5465390"/>
            <a:ext cx="7295161" cy="564257"/>
          </a:xfrm>
          <a:prstGeom prst="rect">
            <a:avLst/>
          </a:prstGeom>
          <a:noFill/>
          <a:ln w="31750">
            <a:solidFill>
              <a:schemeClr val="accent4"/>
            </a:solidFill>
          </a:ln>
        </p:spPr>
        <p:txBody>
          <a:bodyPr wrap="square" rtlCol="0">
            <a:spAutoFit/>
          </a:bodyPr>
          <a:lstStyle/>
          <a:p>
            <a:pPr>
              <a:lnSpc>
                <a:spcPct val="120000"/>
              </a:lnSpc>
            </a:pPr>
            <a:r>
              <a:rPr lang="en-US" altLang="zh-CN" sz="2800" dirty="0">
                <a:latin typeface="Times New Roman" panose="02020603050405020304" pitchFamily="18" charset="0"/>
                <a:cs typeface="Times New Roman" panose="02020603050405020304" pitchFamily="18" charset="0"/>
              </a:rPr>
              <a:t>Complete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U</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V</a:t>
            </a:r>
            <a:r>
              <a:rPr lang="zh-CN" altLang="en-US" sz="2800" dirty="0">
                <a:latin typeface="Times New Roman" panose="02020603050405020304" pitchFamily="18" charset="0"/>
                <a:cs typeface="Times New Roman" panose="02020603050405020304" pitchFamily="18" charset="0"/>
              </a:rPr>
              <a:t> </a:t>
            </a:r>
            <a:endParaRPr lang="en-US" altLang="zh-CN" sz="2800" dirty="0">
              <a:latin typeface="Times New Roman" panose="02020603050405020304" pitchFamily="18" charset="0"/>
              <a:cs typeface="Times New Roman" panose="02020603050405020304" pitchFamily="18" charset="0"/>
            </a:endParaRPr>
          </a:p>
        </p:txBody>
      </p:sp>
      <p:sp>
        <p:nvSpPr>
          <p:cNvPr id="11" name="右箭头 10">
            <a:extLst>
              <a:ext uri="{FF2B5EF4-FFF2-40B4-BE49-F238E27FC236}">
                <a16:creationId xmlns:a16="http://schemas.microsoft.com/office/drawing/2014/main" id="{2063BEAD-E893-9D45-2864-15C7145D3472}"/>
              </a:ext>
            </a:extLst>
          </p:cNvPr>
          <p:cNvSpPr/>
          <p:nvPr/>
        </p:nvSpPr>
        <p:spPr>
          <a:xfrm>
            <a:off x="6456567" y="5580484"/>
            <a:ext cx="699939" cy="334067"/>
          </a:xfrm>
          <a:prstGeom prst="rightArrow">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文本框 11">
            <a:extLst>
              <a:ext uri="{FF2B5EF4-FFF2-40B4-BE49-F238E27FC236}">
                <a16:creationId xmlns:a16="http://schemas.microsoft.com/office/drawing/2014/main" id="{A100F29B-0809-2BF3-26FB-1C93213773DC}"/>
              </a:ext>
            </a:extLst>
          </p:cNvPr>
          <p:cNvSpPr txBox="1"/>
          <p:nvPr/>
        </p:nvSpPr>
        <p:spPr>
          <a:xfrm>
            <a:off x="7290469" y="5465390"/>
            <a:ext cx="3685563" cy="523220"/>
          </a:xfrm>
          <a:prstGeom prst="rect">
            <a:avLst/>
          </a:prstGeom>
          <a:noFill/>
        </p:spPr>
        <p:txBody>
          <a:bodyPr wrap="square" rtlCol="0">
            <a:spAutoFit/>
          </a:bodyPr>
          <a:lstStyle/>
          <a:p>
            <a:r>
              <a:rPr kumimoji="1" lang="en-US" altLang="zh-CN" sz="2800" dirty="0">
                <a:latin typeface="Times New Roman" panose="02020603050405020304" pitchFamily="18" charset="0"/>
                <a:cs typeface="Times New Roman" panose="02020603050405020304" pitchFamily="18" charset="0"/>
              </a:rPr>
              <a:t>Predict</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completed</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X</a:t>
            </a:r>
            <a:endParaRPr kumimoji="1"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4928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A7D61-1C4B-8738-9BFB-8CE02F8D79D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26E7450-2153-8E13-8243-356E192B1F61}"/>
              </a:ext>
            </a:extLst>
          </p:cNvPr>
          <p:cNvSpPr>
            <a:spLocks noGrp="1"/>
          </p:cNvSpPr>
          <p:nvPr>
            <p:ph type="title"/>
          </p:nvPr>
        </p:nvSpPr>
        <p:spPr>
          <a:xfrm>
            <a:off x="80335" y="44484"/>
            <a:ext cx="10515600" cy="1325563"/>
          </a:xfrm>
        </p:spPr>
        <p:txBody>
          <a:bodyPr/>
          <a:lstStyle/>
          <a:p>
            <a:r>
              <a:rPr kumimoji="1" lang="en-US" altLang="zh-CN" b="1" dirty="0">
                <a:latin typeface="Times New Roman" panose="02020603050405020304" pitchFamily="18" charset="0"/>
                <a:cs typeface="Times New Roman" panose="02020603050405020304" pitchFamily="18" charset="0"/>
              </a:rPr>
              <a:t>MNL</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with</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3</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layer</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NN-based Model</a:t>
            </a:r>
            <a:endParaRPr kumimoji="1" lang="zh-CN" altLang="en-US"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A4E05F97-58B2-0739-20A3-9A47D1461928}"/>
              </a:ext>
            </a:extLst>
          </p:cNvPr>
          <p:cNvSpPr txBox="1"/>
          <p:nvPr/>
        </p:nvSpPr>
        <p:spPr>
          <a:xfrm>
            <a:off x="592591" y="2419646"/>
            <a:ext cx="10761079" cy="1826462"/>
          </a:xfrm>
          <a:prstGeom prst="rect">
            <a:avLst/>
          </a:prstGeom>
          <a:noFill/>
        </p:spPr>
        <p:txBody>
          <a:bodyPr wrap="square" rtlCol="0">
            <a:spAutoFit/>
          </a:bodyPr>
          <a:lstStyle/>
          <a:p>
            <a:pPr>
              <a:lnSpc>
                <a:spcPct val="120000"/>
              </a:lnSpc>
            </a:pPr>
            <a:r>
              <a:rPr lang="en-US" altLang="zh-CN" sz="2400" b="1" dirty="0">
                <a:latin typeface="Times New Roman" panose="02020603050405020304" pitchFamily="18" charset="0"/>
                <a:cs typeface="Times New Roman" panose="02020603050405020304" pitchFamily="18" charset="0"/>
              </a:rPr>
              <a:t>Input Features</a:t>
            </a:r>
          </a:p>
          <a:p>
            <a:pPr>
              <a:lnSpc>
                <a:spcPct val="120000"/>
              </a:lnSpc>
            </a:pPr>
            <a:r>
              <a:rPr lang="en-US" altLang="zh-CN" sz="2400" dirty="0">
                <a:latin typeface="Times New Roman" panose="02020603050405020304" pitchFamily="18" charset="0"/>
                <a:cs typeface="Times New Roman" panose="02020603050405020304" pitchFamily="18" charset="0"/>
              </a:rPr>
              <a:t>Joint feature vector of a </a:t>
            </a:r>
            <a:r>
              <a:rPr lang="en-US" altLang="zh-CN" sz="2400" i="1" dirty="0">
                <a:latin typeface="Times New Roman" panose="02020603050405020304" pitchFamily="18" charset="0"/>
                <a:cs typeface="Times New Roman" panose="02020603050405020304" pitchFamily="18" charset="0"/>
              </a:rPr>
              <a:t>(consumer, hotel)</a:t>
            </a:r>
            <a:r>
              <a:rPr lang="en-US" altLang="zh-CN" sz="2400" dirty="0">
                <a:latin typeface="Times New Roman" panose="02020603050405020304" pitchFamily="18" charset="0"/>
                <a:cs typeface="Times New Roman" panose="02020603050405020304" pitchFamily="18" charset="0"/>
              </a:rPr>
              <a:t> pair</a:t>
            </a:r>
            <a:endParaRPr lang="en-US" altLang="zh-CN" sz="2400" b="1" dirty="0">
              <a:latin typeface="Times New Roman" panose="02020603050405020304" pitchFamily="18" charset="0"/>
              <a:cs typeface="Times New Roman" panose="02020603050405020304" pitchFamily="18" charset="0"/>
            </a:endParaRPr>
          </a:p>
          <a:p>
            <a:pPr lvl="1">
              <a:lnSpc>
                <a:spcPct val="120000"/>
              </a:lnSpc>
              <a:buFont typeface="Arial" panose="020B0604020202020204" pitchFamily="34" charset="0"/>
              <a:buChar char="•"/>
            </a:pP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Consumer-side</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srch_length_of_stay</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srch_booking_window</a:t>
            </a:r>
            <a:r>
              <a:rPr lang="en-US" altLang="zh-CN" sz="2400" dirty="0">
                <a:latin typeface="Times New Roman" panose="02020603050405020304" pitchFamily="18" charset="0"/>
                <a:cs typeface="Times New Roman" panose="02020603050405020304" pitchFamily="18" charset="0"/>
              </a:rPr>
              <a:t>, etc.</a:t>
            </a:r>
          </a:p>
          <a:p>
            <a:pPr lvl="1">
              <a:lnSpc>
                <a:spcPct val="120000"/>
              </a:lnSpc>
              <a:buFont typeface="Arial" panose="020B0604020202020204" pitchFamily="34" charset="0"/>
              <a:buChar char="•"/>
            </a:pP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Hotel-side</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price_usd</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location_score</a:t>
            </a:r>
            <a:r>
              <a:rPr lang="en-US" altLang="zh-CN" sz="2400" dirty="0">
                <a:latin typeface="Times New Roman" panose="02020603050405020304" pitchFamily="18" charset="0"/>
                <a:cs typeface="Times New Roman" panose="02020603050405020304" pitchFamily="18" charset="0"/>
              </a:rPr>
              <a:t>, promotion etc.</a:t>
            </a:r>
          </a:p>
        </p:txBody>
      </p:sp>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FD89B732-3E5E-779C-912A-E58B02F42D91}"/>
                  </a:ext>
                </a:extLst>
              </p:cNvPr>
              <p:cNvGraphicFramePr>
                <a:graphicFrameLocks noGrp="1"/>
              </p:cNvGraphicFramePr>
              <p:nvPr/>
            </p:nvGraphicFramePr>
            <p:xfrm>
              <a:off x="5747106" y="4518586"/>
              <a:ext cx="5841287" cy="2048446"/>
            </p:xfrm>
            <a:graphic>
              <a:graphicData uri="http://schemas.openxmlformats.org/drawingml/2006/table">
                <a:tbl>
                  <a:tblPr firstRow="1" firstCol="1">
                    <a:tableStyleId>{7E9639D4-E3E2-4D34-9284-5A2195B3D0D7}</a:tableStyleId>
                  </a:tblPr>
                  <a:tblGrid>
                    <a:gridCol w="1307969">
                      <a:extLst>
                        <a:ext uri="{9D8B030D-6E8A-4147-A177-3AD203B41FA5}">
                          <a16:colId xmlns:a16="http://schemas.microsoft.com/office/drawing/2014/main" val="332246665"/>
                        </a:ext>
                      </a:extLst>
                    </a:gridCol>
                    <a:gridCol w="4533318">
                      <a:extLst>
                        <a:ext uri="{9D8B030D-6E8A-4147-A177-3AD203B41FA5}">
                          <a16:colId xmlns:a16="http://schemas.microsoft.com/office/drawing/2014/main" val="265529798"/>
                        </a:ext>
                      </a:extLst>
                    </a:gridCol>
                  </a:tblGrid>
                  <a:tr h="429513">
                    <a:tc>
                      <a:txBody>
                        <a:bodyPr/>
                        <a:lstStyle/>
                        <a:p>
                          <a:pPr algn="l"/>
                          <a:r>
                            <a:rPr lang="en-US" sz="2000" b="1" dirty="0">
                              <a:latin typeface="Times New Roman" panose="02020603050405020304" pitchFamily="18" charset="0"/>
                              <a:cs typeface="Times New Roman" panose="02020603050405020304" pitchFamily="18" charset="0"/>
                            </a:rPr>
                            <a:t>Layer</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Description</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32694"/>
                      </a:ext>
                    </a:extLst>
                  </a:tr>
                  <a:tr h="759907">
                    <a:tc>
                      <a:txBody>
                        <a:bodyPr/>
                        <a:lstStyle/>
                        <a:p>
                          <a:pPr algn="l"/>
                          <a:r>
                            <a:rPr lang="en-US" sz="2000" b="1" dirty="0">
                              <a:latin typeface="Times New Roman" panose="02020603050405020304" pitchFamily="18" charset="0"/>
                              <a:cs typeface="Times New Roman" panose="02020603050405020304" pitchFamily="18" charset="0"/>
                            </a:rPr>
                            <a:t>Layer 1</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latin typeface="Times New Roman" panose="02020603050405020304" pitchFamily="18" charset="0"/>
                              <a:cs typeface="Times New Roman" panose="02020603050405020304" pitchFamily="18" charset="0"/>
                            </a:rPr>
                            <a:t>Linear: R</a:t>
                          </a:r>
                          <a:r>
                            <a:rPr lang="en-US" sz="2000" baseline="30000"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smtClean="0">
                                  <a:latin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R</a:t>
                          </a:r>
                          <a:r>
                            <a:rPr lang="en-US" sz="2000" baseline="30000" dirty="0">
                              <a:latin typeface="Times New Roman" panose="02020603050405020304" pitchFamily="18" charset="0"/>
                              <a:cs typeface="Times New Roman" panose="02020603050405020304" pitchFamily="18" charset="0"/>
                            </a:rPr>
                            <a:t>100 </a:t>
                          </a:r>
                          <a:r>
                            <a:rPr lang="en-US" sz="2000" dirty="0">
                              <a:latin typeface="Times New Roman" panose="02020603050405020304" pitchFamily="18" charset="0"/>
                              <a:cs typeface="Times New Roman" panose="02020603050405020304" pitchFamily="18" charset="0"/>
                            </a:rPr>
                            <a:t>followed by </a:t>
                          </a:r>
                          <a:r>
                            <a:rPr lang="en-US" sz="2000" b="1" dirty="0">
                              <a:latin typeface="Times New Roman" panose="02020603050405020304" pitchFamily="18" charset="0"/>
                              <a:cs typeface="Times New Roman" panose="02020603050405020304" pitchFamily="18" charset="0"/>
                            </a:rPr>
                            <a:t>Sigmoid</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1196793"/>
                      </a:ext>
                    </a:extLst>
                  </a:tr>
                  <a:tr h="429513">
                    <a:tc>
                      <a:txBody>
                        <a:bodyPr/>
                        <a:lstStyle/>
                        <a:p>
                          <a:pPr algn="l"/>
                          <a:r>
                            <a:rPr lang="en-US" sz="2000" b="1" dirty="0">
                              <a:latin typeface="Times New Roman" panose="02020603050405020304" pitchFamily="18" charset="0"/>
                              <a:cs typeface="Times New Roman" panose="02020603050405020304" pitchFamily="18" charset="0"/>
                            </a:rPr>
                            <a:t>Layer 2</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latin typeface="Times New Roman" panose="02020603050405020304" pitchFamily="18" charset="0"/>
                              <a:cs typeface="Times New Roman" panose="02020603050405020304" pitchFamily="18" charset="0"/>
                            </a:rPr>
                            <a:t>Linear: </a:t>
                          </a:r>
                          <a:r>
                            <a:rPr lang="en-US" altLang="zh-CN" sz="2000" dirty="0">
                              <a:latin typeface="Times New Roman" panose="02020603050405020304" pitchFamily="18" charset="0"/>
                              <a:cs typeface="Times New Roman" panose="02020603050405020304" pitchFamily="18" charset="0"/>
                            </a:rPr>
                            <a:t>R</a:t>
                          </a:r>
                          <a:r>
                            <a:rPr lang="en-US" altLang="zh-CN" sz="2000" baseline="30000" dirty="0">
                              <a:latin typeface="Times New Roman" panose="02020603050405020304" pitchFamily="18" charset="0"/>
                              <a:cs typeface="Times New Roman" panose="02020603050405020304" pitchFamily="18" charset="0"/>
                            </a:rPr>
                            <a:t>100</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smtClean="0">
                                  <a:latin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 R</a:t>
                          </a:r>
                          <a:r>
                            <a:rPr lang="en-US" altLang="zh-CN" sz="2000" baseline="30000" dirty="0">
                              <a:latin typeface="Times New Roman" panose="02020603050405020304" pitchFamily="18" charset="0"/>
                              <a:cs typeface="Times New Roman" panose="02020603050405020304" pitchFamily="18" charset="0"/>
                            </a:rPr>
                            <a:t>100  </a:t>
                          </a:r>
                          <a:r>
                            <a:rPr lang="en-US" sz="2000" dirty="0">
                              <a:latin typeface="Times New Roman" panose="02020603050405020304" pitchFamily="18" charset="0"/>
                              <a:cs typeface="Times New Roman" panose="02020603050405020304" pitchFamily="18" charset="0"/>
                            </a:rPr>
                            <a:t>with </a:t>
                          </a:r>
                          <a:r>
                            <a:rPr lang="en-US" sz="2000" b="1" dirty="0">
                              <a:latin typeface="Times New Roman" panose="02020603050405020304" pitchFamily="18" charset="0"/>
                              <a:cs typeface="Times New Roman" panose="02020603050405020304" pitchFamily="18" charset="0"/>
                            </a:rPr>
                            <a:t>Sigmoid</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0226608"/>
                      </a:ext>
                    </a:extLst>
                  </a:tr>
                  <a:tr h="429513">
                    <a:tc>
                      <a:txBody>
                        <a:bodyPr/>
                        <a:lstStyle/>
                        <a:p>
                          <a:pPr algn="l"/>
                          <a:r>
                            <a:rPr lang="en-US" sz="2000" b="1">
                              <a:latin typeface="Times New Roman" panose="02020603050405020304" pitchFamily="18" charset="0"/>
                              <a:cs typeface="Times New Roman" panose="02020603050405020304" pitchFamily="18" charset="0"/>
                            </a:rPr>
                            <a:t>Output</a:t>
                          </a:r>
                          <a:endParaRPr lang="en-US" sz="20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latin typeface="Times New Roman" panose="02020603050405020304" pitchFamily="18" charset="0"/>
                              <a:cs typeface="Times New Roman" panose="02020603050405020304" pitchFamily="18" charset="0"/>
                            </a:rPr>
                            <a:t>Linear: </a:t>
                          </a:r>
                          <a:r>
                            <a:rPr lang="en-US" altLang="zh-CN" sz="2000" dirty="0">
                              <a:latin typeface="Times New Roman" panose="02020603050405020304" pitchFamily="18" charset="0"/>
                              <a:cs typeface="Times New Roman" panose="02020603050405020304" pitchFamily="18" charset="0"/>
                            </a:rPr>
                            <a:t>R</a:t>
                          </a:r>
                          <a:r>
                            <a:rPr lang="en-US" altLang="zh-CN" sz="2000" baseline="30000" dirty="0">
                              <a:latin typeface="Times New Roman" panose="02020603050405020304" pitchFamily="18" charset="0"/>
                              <a:cs typeface="Times New Roman" panose="02020603050405020304" pitchFamily="18" charset="0"/>
                            </a:rPr>
                            <a:t>d</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smtClean="0">
                                  <a:latin typeface="Cambria Math" panose="02040503050406030204" pitchFamily="18" charset="0"/>
                                </a:rPr>
                                <m:t>→</m:t>
                              </m:r>
                            </m:oMath>
                          </a14:m>
                          <a:r>
                            <a:rPr lang="en-US" altLang="zh-CN" sz="2000" dirty="0">
                              <a:latin typeface="Times New Roman" panose="02020603050405020304" pitchFamily="18" charset="0"/>
                              <a:cs typeface="Times New Roman" panose="02020603050405020304" pitchFamily="18" charset="0"/>
                            </a:rPr>
                            <a:t> R</a:t>
                          </a:r>
                          <a:r>
                            <a:rPr lang="en-US" altLang="zh-CN" sz="2000" baseline="30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outputs </a:t>
                          </a:r>
                          <a:r>
                            <a:rPr lang="en-US" sz="2000" b="1" dirty="0">
                              <a:latin typeface="Times New Roman" panose="02020603050405020304" pitchFamily="18" charset="0"/>
                              <a:cs typeface="Times New Roman" panose="02020603050405020304" pitchFamily="18" charset="0"/>
                            </a:rPr>
                            <a:t>utility score</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9254183"/>
                      </a:ext>
                    </a:extLst>
                  </a:tr>
                </a:tbl>
              </a:graphicData>
            </a:graphic>
          </p:graphicFrame>
        </mc:Choice>
        <mc:Fallback xmlns="">
          <p:graphicFrame>
            <p:nvGraphicFramePr>
              <p:cNvPr id="11" name="表格 10">
                <a:extLst>
                  <a:ext uri="{FF2B5EF4-FFF2-40B4-BE49-F238E27FC236}">
                    <a16:creationId xmlns:a16="http://schemas.microsoft.com/office/drawing/2014/main" id="{FD89B732-3E5E-779C-912A-E58B02F42D91}"/>
                  </a:ext>
                </a:extLst>
              </p:cNvPr>
              <p:cNvGraphicFramePr>
                <a:graphicFrameLocks noGrp="1"/>
              </p:cNvGraphicFramePr>
              <p:nvPr>
                <p:extLst>
                  <p:ext uri="{D42A27DB-BD31-4B8C-83A1-F6EECF244321}">
                    <p14:modId xmlns:p14="http://schemas.microsoft.com/office/powerpoint/2010/main" val="1466532647"/>
                  </p:ext>
                </p:extLst>
              </p:nvPr>
            </p:nvGraphicFramePr>
            <p:xfrm>
              <a:off x="5747106" y="4518586"/>
              <a:ext cx="5841287" cy="2048446"/>
            </p:xfrm>
            <a:graphic>
              <a:graphicData uri="http://schemas.openxmlformats.org/drawingml/2006/table">
                <a:tbl>
                  <a:tblPr firstRow="1" firstCol="1">
                    <a:tableStyleId>{7E9639D4-E3E2-4D34-9284-5A2195B3D0D7}</a:tableStyleId>
                  </a:tblPr>
                  <a:tblGrid>
                    <a:gridCol w="1307969">
                      <a:extLst>
                        <a:ext uri="{9D8B030D-6E8A-4147-A177-3AD203B41FA5}">
                          <a16:colId xmlns:a16="http://schemas.microsoft.com/office/drawing/2014/main" val="332246665"/>
                        </a:ext>
                      </a:extLst>
                    </a:gridCol>
                    <a:gridCol w="4533318">
                      <a:extLst>
                        <a:ext uri="{9D8B030D-6E8A-4147-A177-3AD203B41FA5}">
                          <a16:colId xmlns:a16="http://schemas.microsoft.com/office/drawing/2014/main" val="265529798"/>
                        </a:ext>
                      </a:extLst>
                    </a:gridCol>
                  </a:tblGrid>
                  <a:tr h="429513">
                    <a:tc>
                      <a:txBody>
                        <a:bodyPr/>
                        <a:lstStyle/>
                        <a:p>
                          <a:pPr algn="l"/>
                          <a:r>
                            <a:rPr lang="en-US" sz="2000" b="1" dirty="0">
                              <a:latin typeface="Times New Roman" panose="02020603050405020304" pitchFamily="18" charset="0"/>
                              <a:cs typeface="Times New Roman" panose="02020603050405020304" pitchFamily="18" charset="0"/>
                            </a:rPr>
                            <a:t>Layer</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Times New Roman" panose="02020603050405020304" pitchFamily="18" charset="0"/>
                              <a:cs typeface="Times New Roman" panose="02020603050405020304" pitchFamily="18" charset="0"/>
                            </a:rPr>
                            <a:t>Description</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32694"/>
                      </a:ext>
                    </a:extLst>
                  </a:tr>
                  <a:tr h="759907">
                    <a:tc>
                      <a:txBody>
                        <a:bodyPr/>
                        <a:lstStyle/>
                        <a:p>
                          <a:pPr algn="l"/>
                          <a:r>
                            <a:rPr lang="en-US" sz="2000" b="1" dirty="0">
                              <a:latin typeface="Times New Roman" panose="02020603050405020304" pitchFamily="18" charset="0"/>
                              <a:cs typeface="Times New Roman" panose="02020603050405020304" pitchFamily="18" charset="0"/>
                            </a:rPr>
                            <a:t>Layer 1</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9050" t="-57377" r="-279" b="-122951"/>
                          </a:stretch>
                        </a:blipFill>
                      </a:tcPr>
                    </a:tc>
                    <a:extLst>
                      <a:ext uri="{0D108BD9-81ED-4DB2-BD59-A6C34878D82A}">
                        <a16:rowId xmlns:a16="http://schemas.microsoft.com/office/drawing/2014/main" val="1461196793"/>
                      </a:ext>
                    </a:extLst>
                  </a:tr>
                  <a:tr h="429513">
                    <a:tc>
                      <a:txBody>
                        <a:bodyPr/>
                        <a:lstStyle/>
                        <a:p>
                          <a:pPr algn="l"/>
                          <a:r>
                            <a:rPr lang="en-US" sz="2000" b="1" dirty="0">
                              <a:latin typeface="Times New Roman" panose="02020603050405020304" pitchFamily="18" charset="0"/>
                              <a:cs typeface="Times New Roman" panose="02020603050405020304" pitchFamily="18" charset="0"/>
                            </a:rPr>
                            <a:t>Layer 2</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9050" t="-282353" r="-279" b="-120588"/>
                          </a:stretch>
                        </a:blipFill>
                      </a:tcPr>
                    </a:tc>
                    <a:extLst>
                      <a:ext uri="{0D108BD9-81ED-4DB2-BD59-A6C34878D82A}">
                        <a16:rowId xmlns:a16="http://schemas.microsoft.com/office/drawing/2014/main" val="4000226608"/>
                      </a:ext>
                    </a:extLst>
                  </a:tr>
                  <a:tr h="429513">
                    <a:tc>
                      <a:txBody>
                        <a:bodyPr/>
                        <a:lstStyle/>
                        <a:p>
                          <a:pPr algn="l"/>
                          <a:r>
                            <a:rPr lang="en-US" sz="2000" b="1">
                              <a:latin typeface="Times New Roman" panose="02020603050405020304" pitchFamily="18" charset="0"/>
                              <a:cs typeface="Times New Roman" panose="02020603050405020304" pitchFamily="18" charset="0"/>
                            </a:rPr>
                            <a:t>Output</a:t>
                          </a:r>
                          <a:endParaRPr lang="en-US" sz="20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9050" t="-382353" r="-279" b="-20588"/>
                          </a:stretch>
                        </a:blipFill>
                      </a:tcPr>
                    </a:tc>
                    <a:extLst>
                      <a:ext uri="{0D108BD9-81ED-4DB2-BD59-A6C34878D82A}">
                        <a16:rowId xmlns:a16="http://schemas.microsoft.com/office/drawing/2014/main" val="3089254183"/>
                      </a:ext>
                    </a:extLst>
                  </a:tr>
                </a:tbl>
              </a:graphicData>
            </a:graphic>
          </p:graphicFrame>
        </mc:Fallback>
      </mc:AlternateContent>
      <p:pic>
        <p:nvPicPr>
          <p:cNvPr id="13" name="图片 12" descr="徽标&#10;&#10;描述已自动生成">
            <a:extLst>
              <a:ext uri="{FF2B5EF4-FFF2-40B4-BE49-F238E27FC236}">
                <a16:creationId xmlns:a16="http://schemas.microsoft.com/office/drawing/2014/main" id="{BA7ED0FD-7A59-3BB2-78C6-D50624CF1E34}"/>
              </a:ext>
            </a:extLst>
          </p:cNvPr>
          <p:cNvPicPr>
            <a:picLocks noChangeAspect="1"/>
          </p:cNvPicPr>
          <p:nvPr/>
        </p:nvPicPr>
        <p:blipFill>
          <a:blip r:embed="rId3"/>
          <a:srcRect l="4950" t="25765" r="4737" b="10281"/>
          <a:stretch/>
        </p:blipFill>
        <p:spPr>
          <a:xfrm>
            <a:off x="468325" y="5222899"/>
            <a:ext cx="4806739" cy="639819"/>
          </a:xfrm>
          <a:prstGeom prst="rect">
            <a:avLst/>
          </a:prstGeom>
        </p:spPr>
      </p:pic>
      <p:sp>
        <p:nvSpPr>
          <p:cNvPr id="16" name="文本框 15">
            <a:extLst>
              <a:ext uri="{FF2B5EF4-FFF2-40B4-BE49-F238E27FC236}">
                <a16:creationId xmlns:a16="http://schemas.microsoft.com/office/drawing/2014/main" id="{681FFD0A-3ECF-0878-31AC-20C5366729C6}"/>
              </a:ext>
            </a:extLst>
          </p:cNvPr>
          <p:cNvSpPr txBox="1"/>
          <p:nvPr/>
        </p:nvSpPr>
        <p:spPr>
          <a:xfrm>
            <a:off x="414182" y="1227797"/>
            <a:ext cx="9992328" cy="947952"/>
          </a:xfrm>
          <a:prstGeom prst="rect">
            <a:avLst/>
          </a:prstGeom>
          <a:noFill/>
        </p:spPr>
        <p:txBody>
          <a:bodyPr wrap="square" rtlCol="0">
            <a:spAutoFit/>
          </a:bodyPr>
          <a:lstStyle/>
          <a:p>
            <a:pPr>
              <a:lnSpc>
                <a:spcPct val="120000"/>
              </a:lnSpc>
            </a:pPr>
            <a:r>
              <a:rPr lang="en-US" altLang="zh-CN" sz="2400" dirty="0">
                <a:latin typeface="Times New Roman" panose="02020603050405020304" pitchFamily="18" charset="0"/>
                <a:cs typeface="Times New Roman" panose="02020603050405020304" pitchFamily="18" charset="0"/>
              </a:rPr>
              <a:t>We use a </a:t>
            </a:r>
            <a:r>
              <a:rPr lang="en-US" altLang="zh-CN" sz="2400" b="1" dirty="0">
                <a:latin typeface="Times New Roman" panose="02020603050405020304" pitchFamily="18" charset="0"/>
                <a:cs typeface="Times New Roman" panose="02020603050405020304" pitchFamily="18" charset="0"/>
              </a:rPr>
              <a:t>3-layer feedforward neural network</a:t>
            </a:r>
            <a:r>
              <a:rPr lang="en-US" altLang="zh-CN" sz="2400" dirty="0">
                <a:latin typeface="Times New Roman" panose="02020603050405020304" pitchFamily="18" charset="0"/>
                <a:cs typeface="Times New Roman" panose="02020603050405020304" pitchFamily="18" charset="0"/>
              </a:rPr>
              <a:t> to model the utility score of each hotel given a consumer’s search offer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set.</a:t>
            </a:r>
            <a:endParaRPr kumimoji="1" lang="zh-CN" altLang="en-US" sz="2400" dirty="0"/>
          </a:p>
        </p:txBody>
      </p:sp>
      <p:sp>
        <p:nvSpPr>
          <p:cNvPr id="17" name="圆角矩形 16">
            <a:extLst>
              <a:ext uri="{FF2B5EF4-FFF2-40B4-BE49-F238E27FC236}">
                <a16:creationId xmlns:a16="http://schemas.microsoft.com/office/drawing/2014/main" id="{0F682995-EFF7-C219-8B8F-F01D86F0BE3E}"/>
              </a:ext>
            </a:extLst>
          </p:cNvPr>
          <p:cNvSpPr/>
          <p:nvPr/>
        </p:nvSpPr>
        <p:spPr>
          <a:xfrm>
            <a:off x="414182" y="1734976"/>
            <a:ext cx="5865432" cy="440773"/>
          </a:xfrm>
          <a:prstGeom prst="roundRect">
            <a:avLst/>
          </a:prstGeom>
          <a:noFill/>
          <a:ln w="317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7F33B55C-2EAE-9DAE-AA72-E8D6A6500632}"/>
              </a:ext>
            </a:extLst>
          </p:cNvPr>
          <p:cNvSpPr/>
          <p:nvPr/>
        </p:nvSpPr>
        <p:spPr>
          <a:xfrm>
            <a:off x="8041843" y="1881372"/>
            <a:ext cx="2787814" cy="1145964"/>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2060"/>
                </a:solidFill>
                <a:effectLst/>
                <a:latin typeface="Times New Roman" panose="02020603050405020304" pitchFamily="18" charset="0"/>
                <a:cs typeface="Times New Roman" panose="02020603050405020304" pitchFamily="18" charset="0"/>
              </a:rPr>
              <a:t>Utility Score Generation</a:t>
            </a:r>
          </a:p>
        </p:txBody>
      </p:sp>
    </p:spTree>
    <p:extLst>
      <p:ext uri="{BB962C8B-B14F-4D97-AF65-F5344CB8AC3E}">
        <p14:creationId xmlns:p14="http://schemas.microsoft.com/office/powerpoint/2010/main" val="2166669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9EC86A0B-3D61-CDC1-CE02-9F6A9E4E1F8A}"/>
              </a:ext>
            </a:extLst>
          </p:cNvPr>
          <p:cNvSpPr txBox="1"/>
          <p:nvPr/>
        </p:nvSpPr>
        <p:spPr>
          <a:xfrm>
            <a:off x="7090032" y="1680377"/>
            <a:ext cx="2844800" cy="461665"/>
          </a:xfrm>
          <a:prstGeom prst="rect">
            <a:avLst/>
          </a:prstGeom>
          <a:noFill/>
        </p:spPr>
        <p:txBody>
          <a:bodyPr wrap="square" rtlCol="0">
            <a:spAutoFit/>
          </a:bodyPr>
          <a:lstStyle/>
          <a:p>
            <a:r>
              <a:rPr kumimoji="1" lang="en-US" altLang="zh-CN" sz="2400" b="1" dirty="0">
                <a:solidFill>
                  <a:schemeClr val="accent2"/>
                </a:solidFill>
              </a:rPr>
              <a:t>“individual</a:t>
            </a:r>
            <a:r>
              <a:rPr kumimoji="1" lang="zh-CN" altLang="en-US" sz="2400" b="1" dirty="0">
                <a:solidFill>
                  <a:schemeClr val="accent2"/>
                </a:solidFill>
              </a:rPr>
              <a:t> </a:t>
            </a:r>
            <a:r>
              <a:rPr kumimoji="1" lang="en-US" altLang="zh-CN" sz="2400" b="1" dirty="0">
                <a:solidFill>
                  <a:schemeClr val="accent2"/>
                </a:solidFill>
              </a:rPr>
              <a:t>bias”</a:t>
            </a:r>
            <a:endParaRPr kumimoji="1" lang="zh-CN" altLang="en-US" sz="2400" b="1" dirty="0">
              <a:solidFill>
                <a:schemeClr val="accent2"/>
              </a:solidFill>
            </a:endParaRPr>
          </a:p>
        </p:txBody>
      </p:sp>
      <p:sp>
        <p:nvSpPr>
          <p:cNvPr id="22" name="文本框 21">
            <a:extLst>
              <a:ext uri="{FF2B5EF4-FFF2-40B4-BE49-F238E27FC236}">
                <a16:creationId xmlns:a16="http://schemas.microsoft.com/office/drawing/2014/main" id="{0A694182-75CB-44A5-38CB-B9F73A960BE5}"/>
              </a:ext>
            </a:extLst>
          </p:cNvPr>
          <p:cNvSpPr txBox="1"/>
          <p:nvPr/>
        </p:nvSpPr>
        <p:spPr>
          <a:xfrm>
            <a:off x="7090032" y="1059457"/>
            <a:ext cx="2080357" cy="461665"/>
          </a:xfrm>
          <a:prstGeom prst="rect">
            <a:avLst/>
          </a:prstGeom>
          <a:noFill/>
        </p:spPr>
        <p:txBody>
          <a:bodyPr wrap="square" rtlCol="0">
            <a:spAutoFit/>
          </a:bodyPr>
          <a:lstStyle/>
          <a:p>
            <a:r>
              <a:rPr kumimoji="1" lang="en-US" altLang="zh-CN" sz="2400" b="1" dirty="0">
                <a:solidFill>
                  <a:schemeClr val="accent2">
                    <a:lumMod val="40000"/>
                    <a:lumOff val="60000"/>
                  </a:schemeClr>
                </a:solidFill>
              </a:rPr>
              <a:t>“item</a:t>
            </a:r>
            <a:r>
              <a:rPr kumimoji="1" lang="zh-CN" altLang="en-US" sz="2400" b="1" dirty="0">
                <a:solidFill>
                  <a:schemeClr val="accent2">
                    <a:lumMod val="40000"/>
                    <a:lumOff val="60000"/>
                  </a:schemeClr>
                </a:solidFill>
              </a:rPr>
              <a:t> </a:t>
            </a:r>
            <a:r>
              <a:rPr kumimoji="1" lang="en-US" altLang="zh-CN" sz="2400" b="1" dirty="0">
                <a:solidFill>
                  <a:schemeClr val="accent2">
                    <a:lumMod val="40000"/>
                    <a:lumOff val="60000"/>
                  </a:schemeClr>
                </a:solidFill>
              </a:rPr>
              <a:t>bias”</a:t>
            </a:r>
            <a:endParaRPr kumimoji="1" lang="zh-CN" altLang="en-US" sz="2400" b="1" dirty="0">
              <a:solidFill>
                <a:schemeClr val="accent2">
                  <a:lumMod val="40000"/>
                  <a:lumOff val="60000"/>
                </a:schemeClr>
              </a:solidFill>
            </a:endParaRPr>
          </a:p>
        </p:txBody>
      </p:sp>
      <p:pic>
        <p:nvPicPr>
          <p:cNvPr id="24" name="图片 23" descr="表格&#10;&#10;低可信度描述已自动生成">
            <a:extLst>
              <a:ext uri="{FF2B5EF4-FFF2-40B4-BE49-F238E27FC236}">
                <a16:creationId xmlns:a16="http://schemas.microsoft.com/office/drawing/2014/main" id="{4DB54252-818C-A2B7-AB58-1BFE012E6183}"/>
              </a:ext>
            </a:extLst>
          </p:cNvPr>
          <p:cNvPicPr>
            <a:picLocks noChangeAspect="1"/>
          </p:cNvPicPr>
          <p:nvPr/>
        </p:nvPicPr>
        <p:blipFill>
          <a:blip r:embed="rId3"/>
          <a:stretch>
            <a:fillRect/>
          </a:stretch>
        </p:blipFill>
        <p:spPr>
          <a:xfrm>
            <a:off x="206186" y="32219"/>
            <a:ext cx="6994052" cy="3268799"/>
          </a:xfrm>
          <a:prstGeom prst="rect">
            <a:avLst/>
          </a:prstGeom>
        </p:spPr>
      </p:pic>
      <p:sp>
        <p:nvSpPr>
          <p:cNvPr id="25" name="文本框 24">
            <a:extLst>
              <a:ext uri="{FF2B5EF4-FFF2-40B4-BE49-F238E27FC236}">
                <a16:creationId xmlns:a16="http://schemas.microsoft.com/office/drawing/2014/main" id="{6B9A460B-EAB6-EBDF-DD1D-5DB30423F009}"/>
              </a:ext>
            </a:extLst>
          </p:cNvPr>
          <p:cNvSpPr txBox="1"/>
          <p:nvPr/>
        </p:nvSpPr>
        <p:spPr>
          <a:xfrm>
            <a:off x="2434138" y="4703724"/>
            <a:ext cx="6910013" cy="1598386"/>
          </a:xfrm>
          <a:prstGeom prst="rect">
            <a:avLst/>
          </a:prstGeom>
          <a:noFill/>
          <a:ln w="31750">
            <a:solidFill>
              <a:schemeClr val="accent4"/>
            </a:solidFill>
          </a:ln>
        </p:spPr>
        <p:txBody>
          <a:bodyPr wrap="square" rtlCol="0">
            <a:spAutoFit/>
          </a:bodyPr>
          <a:lstStyle/>
          <a:p>
            <a:pPr>
              <a:lnSpc>
                <a:spcPct val="120000"/>
              </a:lnSpc>
            </a:pPr>
            <a:r>
              <a:rPr lang="en-US" altLang="zh-CN" sz="2800" dirty="0">
                <a:latin typeface="Times New Roman" panose="02020603050405020304" pitchFamily="18" charset="0"/>
                <a:cs typeface="Times New Roman" panose="02020603050405020304" pitchFamily="18" charset="0"/>
              </a:rPr>
              <a:t>Use matrix completion techniques in Expedia:</a:t>
            </a:r>
          </a:p>
          <a:p>
            <a:pPr lvl="1">
              <a:lnSpc>
                <a:spcPct val="120000"/>
              </a:lnSpc>
            </a:pP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Recover missing preferences </a:t>
            </a:r>
          </a:p>
          <a:p>
            <a:pPr lvl="1">
              <a:lnSpc>
                <a:spcPct val="120000"/>
              </a:lnSpc>
            </a:pP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Keep</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recovered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matrix</a:t>
            </a:r>
            <a:r>
              <a:rPr lang="zh-CN" altLang="en-US" sz="28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low-rank (k)</a:t>
            </a:r>
            <a:r>
              <a:rPr lang="zh-CN" altLang="en-US" sz="2800" b="1" dirty="0">
                <a:latin typeface="Times New Roman" panose="02020603050405020304" pitchFamily="18" charset="0"/>
                <a:cs typeface="Times New Roman" panose="02020603050405020304" pitchFamily="18" charset="0"/>
              </a:rPr>
              <a:t> </a:t>
            </a:r>
            <a:endParaRPr lang="en-US" altLang="zh-CN" sz="2800" b="1"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41E210FE-AC62-1E63-50D7-592E5CE03FB1}"/>
              </a:ext>
            </a:extLst>
          </p:cNvPr>
          <p:cNvSpPr txBox="1"/>
          <p:nvPr/>
        </p:nvSpPr>
        <p:spPr>
          <a:xfrm>
            <a:off x="6638915" y="2946591"/>
            <a:ext cx="3404483" cy="1569660"/>
          </a:xfrm>
          <a:prstGeom prst="rect">
            <a:avLst/>
          </a:prstGeom>
          <a:noFill/>
        </p:spPr>
        <p:txBody>
          <a:bodyPr wrap="square">
            <a:spAutoFit/>
          </a:bodyPr>
          <a:lstStyle/>
          <a:p>
            <a:pPr algn="ctr"/>
            <a:r>
              <a:rPr lang="en-US" altLang="zh-CN" sz="2400" b="1" dirty="0">
                <a:solidFill>
                  <a:schemeClr val="accent1"/>
                </a:solidFill>
                <a:latin typeface="Times New Roman" panose="02020603050405020304" pitchFamily="18" charset="0"/>
                <a:cs typeface="Times New Roman" panose="02020603050405020304" pitchFamily="18" charset="0"/>
              </a:rPr>
              <a:t>Matrix View of the Utility from all (consumer, hotel) </a:t>
            </a:r>
          </a:p>
          <a:p>
            <a:pPr algn="ctr"/>
            <a:r>
              <a:rPr lang="en-US" altLang="zh-CN" sz="2400" b="1" dirty="0">
                <a:solidFill>
                  <a:schemeClr val="accent1"/>
                </a:solidFill>
                <a:latin typeface="Times New Roman" panose="02020603050405020304" pitchFamily="18" charset="0"/>
                <a:cs typeface="Times New Roman" panose="02020603050405020304" pitchFamily="18" charset="0"/>
              </a:rPr>
              <a:t>Pairs</a:t>
            </a:r>
            <a:endParaRPr lang="zh-CN" altLang="en-US" sz="2400" dirty="0">
              <a:solidFill>
                <a:schemeClr val="accent1"/>
              </a:solidFill>
            </a:endParaRPr>
          </a:p>
        </p:txBody>
      </p:sp>
      <p:sp>
        <p:nvSpPr>
          <p:cNvPr id="27" name="文本框 26">
            <a:extLst>
              <a:ext uri="{FF2B5EF4-FFF2-40B4-BE49-F238E27FC236}">
                <a16:creationId xmlns:a16="http://schemas.microsoft.com/office/drawing/2014/main" id="{85E6DAA6-DD23-5609-8AE4-F837AB155D85}"/>
              </a:ext>
            </a:extLst>
          </p:cNvPr>
          <p:cNvSpPr txBox="1"/>
          <p:nvPr/>
        </p:nvSpPr>
        <p:spPr>
          <a:xfrm>
            <a:off x="3019880" y="3150154"/>
            <a:ext cx="2569292" cy="1200329"/>
          </a:xfrm>
          <a:prstGeom prst="rect">
            <a:avLst/>
          </a:prstGeom>
          <a:noFill/>
        </p:spPr>
        <p:txBody>
          <a:bodyPr wrap="square">
            <a:spAutoFit/>
          </a:bodyPr>
          <a:lstStyle/>
          <a:p>
            <a:pPr algn="ctr"/>
            <a:r>
              <a:rPr lang="en-US" altLang="zh-CN" sz="2400" b="1" dirty="0">
                <a:solidFill>
                  <a:schemeClr val="accent1"/>
                </a:solidFill>
                <a:latin typeface="Times New Roman" panose="02020603050405020304" pitchFamily="18" charset="0"/>
                <a:cs typeface="Times New Roman" panose="02020603050405020304" pitchFamily="18" charset="0"/>
              </a:rPr>
              <a:t>Consumers’ Utility over Their Own Offer Sets</a:t>
            </a:r>
            <a:endParaRPr lang="zh-CN" altLang="en-US" sz="2400" dirty="0">
              <a:solidFill>
                <a:schemeClr val="accent1"/>
              </a:solidFill>
            </a:endParaRPr>
          </a:p>
        </p:txBody>
      </p:sp>
      <p:sp>
        <p:nvSpPr>
          <p:cNvPr id="28" name="右箭头 27">
            <a:extLst>
              <a:ext uri="{FF2B5EF4-FFF2-40B4-BE49-F238E27FC236}">
                <a16:creationId xmlns:a16="http://schemas.microsoft.com/office/drawing/2014/main" id="{BD120C2E-9E51-B047-7466-E1170610F6CB}"/>
              </a:ext>
            </a:extLst>
          </p:cNvPr>
          <p:cNvSpPr/>
          <p:nvPr/>
        </p:nvSpPr>
        <p:spPr>
          <a:xfrm>
            <a:off x="5689730" y="3595836"/>
            <a:ext cx="1106486" cy="415636"/>
          </a:xfrm>
          <a:prstGeom prst="rightArrow">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9" name="圆角矩形 28">
            <a:extLst>
              <a:ext uri="{FF2B5EF4-FFF2-40B4-BE49-F238E27FC236}">
                <a16:creationId xmlns:a16="http://schemas.microsoft.com/office/drawing/2014/main" id="{84BE7737-5308-3D46-F7BE-EA5AE9C5094D}"/>
              </a:ext>
            </a:extLst>
          </p:cNvPr>
          <p:cNvSpPr/>
          <p:nvPr/>
        </p:nvSpPr>
        <p:spPr>
          <a:xfrm>
            <a:off x="9801242" y="905134"/>
            <a:ext cx="1658454" cy="1253670"/>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002060"/>
                </a:solidFill>
                <a:effectLst/>
                <a:latin typeface="Times New Roman" panose="02020603050405020304" pitchFamily="18" charset="0"/>
                <a:cs typeface="Times New Roman" panose="02020603050405020304" pitchFamily="18" charset="0"/>
              </a:rPr>
              <a:t>Original Matrix</a:t>
            </a:r>
          </a:p>
        </p:txBody>
      </p:sp>
      <p:sp>
        <p:nvSpPr>
          <p:cNvPr id="30" name="圆角矩形 29">
            <a:extLst>
              <a:ext uri="{FF2B5EF4-FFF2-40B4-BE49-F238E27FC236}">
                <a16:creationId xmlns:a16="http://schemas.microsoft.com/office/drawing/2014/main" id="{E37F1ED1-FFE5-1933-B356-E2262280D7A9}"/>
              </a:ext>
            </a:extLst>
          </p:cNvPr>
          <p:cNvSpPr/>
          <p:nvPr/>
        </p:nvSpPr>
        <p:spPr>
          <a:xfrm>
            <a:off x="848424" y="5038164"/>
            <a:ext cx="1074829" cy="691908"/>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002060"/>
                </a:solidFill>
                <a:effectLst/>
                <a:latin typeface="Times New Roman" panose="02020603050405020304" pitchFamily="18" charset="0"/>
                <a:cs typeface="Times New Roman" panose="02020603050405020304" pitchFamily="18" charset="0"/>
              </a:rPr>
              <a:t>Goal</a:t>
            </a:r>
          </a:p>
        </p:txBody>
      </p:sp>
      <p:sp>
        <p:nvSpPr>
          <p:cNvPr id="31" name="圆角矩形 30">
            <a:extLst>
              <a:ext uri="{FF2B5EF4-FFF2-40B4-BE49-F238E27FC236}">
                <a16:creationId xmlns:a16="http://schemas.microsoft.com/office/drawing/2014/main" id="{5D8C035E-C4EB-22EF-B0A0-D1FEBAC27E12}"/>
              </a:ext>
            </a:extLst>
          </p:cNvPr>
          <p:cNvSpPr/>
          <p:nvPr/>
        </p:nvSpPr>
        <p:spPr>
          <a:xfrm>
            <a:off x="659207" y="3214821"/>
            <a:ext cx="2047836" cy="1107996"/>
          </a:xfrm>
          <a:prstGeom prst="roundRect">
            <a:avLst/>
          </a:prstGeom>
          <a:solidFill>
            <a:schemeClr val="accent2">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445A64"/>
                </a:solidFill>
                <a:latin typeface="Times New Roman" panose="02020603050405020304" pitchFamily="18" charset="0"/>
                <a:cs typeface="Times New Roman" panose="02020603050405020304" pitchFamily="18" charset="0"/>
              </a:rPr>
              <a:t>Expedia Dataset</a:t>
            </a:r>
          </a:p>
          <a:p>
            <a:pPr algn="ctr"/>
            <a:r>
              <a:rPr kumimoji="1" lang="en-US" altLang="zh-CN" sz="2000" b="1" dirty="0">
                <a:solidFill>
                  <a:srgbClr val="445A64"/>
                </a:solidFill>
                <a:latin typeface="Times New Roman" panose="02020603050405020304" pitchFamily="18" charset="0"/>
                <a:cs typeface="Times New Roman" panose="02020603050405020304" pitchFamily="18" charset="0"/>
              </a:rPr>
              <a:t>(Hotel Puzzle</a:t>
            </a:r>
            <a:r>
              <a:rPr kumimoji="1" lang="zh-CN" altLang="en-US" sz="2000" b="1" dirty="0">
                <a:solidFill>
                  <a:srgbClr val="445A64"/>
                </a:solidFill>
                <a:latin typeface="Times New Roman" panose="02020603050405020304" pitchFamily="18" charset="0"/>
                <a:cs typeface="Times New Roman" panose="02020603050405020304" pitchFamily="18" charset="0"/>
              </a:rPr>
              <a:t> </a:t>
            </a:r>
            <a:r>
              <a:rPr kumimoji="1" lang="en-US" altLang="zh-CN" sz="2000" b="1" dirty="0">
                <a:solidFill>
                  <a:srgbClr val="445A64"/>
                </a:solidFill>
                <a:latin typeface="Times New Roman" panose="02020603050405020304" pitchFamily="18" charset="0"/>
                <a:cs typeface="Times New Roman" panose="02020603050405020304" pitchFamily="18" charset="0"/>
              </a:rPr>
              <a:t>)</a:t>
            </a:r>
            <a:endParaRPr kumimoji="1" lang="zh-CN" altLang="en-US" sz="2000" b="1" dirty="0">
              <a:solidFill>
                <a:srgbClr val="445A64"/>
              </a:solidFill>
              <a:latin typeface="Times New Roman" panose="02020603050405020304" pitchFamily="18" charset="0"/>
              <a:cs typeface="Times New Roman" panose="02020603050405020304" pitchFamily="18" charset="0"/>
            </a:endParaRPr>
          </a:p>
        </p:txBody>
      </p:sp>
      <p:sp>
        <p:nvSpPr>
          <p:cNvPr id="32" name="右箭头 31">
            <a:extLst>
              <a:ext uri="{FF2B5EF4-FFF2-40B4-BE49-F238E27FC236}">
                <a16:creationId xmlns:a16="http://schemas.microsoft.com/office/drawing/2014/main" id="{FB4C8640-C06D-CCB5-3736-D1022AF77CA7}"/>
              </a:ext>
            </a:extLst>
          </p:cNvPr>
          <p:cNvSpPr/>
          <p:nvPr/>
        </p:nvSpPr>
        <p:spPr>
          <a:xfrm rot="16200000">
            <a:off x="10033746" y="2754921"/>
            <a:ext cx="1359423" cy="383339"/>
          </a:xfrm>
          <a:prstGeom prst="rightArrow">
            <a:avLst/>
          </a:prstGeom>
          <a:solidFill>
            <a:srgbClr val="96DC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accent1">
                  <a:lumMod val="40000"/>
                  <a:lumOff val="60000"/>
                </a:schemeClr>
              </a:solidFill>
            </a:endParaRPr>
          </a:p>
        </p:txBody>
      </p:sp>
      <p:sp>
        <p:nvSpPr>
          <p:cNvPr id="33" name="矩形 32">
            <a:extLst>
              <a:ext uri="{FF2B5EF4-FFF2-40B4-BE49-F238E27FC236}">
                <a16:creationId xmlns:a16="http://schemas.microsoft.com/office/drawing/2014/main" id="{7860E5CF-8976-29A0-FA09-CF7E8102DDB3}"/>
              </a:ext>
            </a:extLst>
          </p:cNvPr>
          <p:cNvSpPr/>
          <p:nvPr/>
        </p:nvSpPr>
        <p:spPr>
          <a:xfrm>
            <a:off x="9696172" y="3567510"/>
            <a:ext cx="1106486" cy="166867"/>
          </a:xfrm>
          <a:prstGeom prst="rect">
            <a:avLst/>
          </a:prstGeom>
          <a:solidFill>
            <a:srgbClr val="96DC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4" name="文本框 33">
            <a:extLst>
              <a:ext uri="{FF2B5EF4-FFF2-40B4-BE49-F238E27FC236}">
                <a16:creationId xmlns:a16="http://schemas.microsoft.com/office/drawing/2014/main" id="{36F14303-F339-44CE-3BDF-D0FE84555C66}"/>
              </a:ext>
            </a:extLst>
          </p:cNvPr>
          <p:cNvSpPr txBox="1"/>
          <p:nvPr/>
        </p:nvSpPr>
        <p:spPr>
          <a:xfrm>
            <a:off x="10661651" y="2700779"/>
            <a:ext cx="1443732" cy="707886"/>
          </a:xfrm>
          <a:prstGeom prst="rect">
            <a:avLst/>
          </a:prstGeom>
          <a:noFill/>
        </p:spPr>
        <p:txBody>
          <a:bodyPr wrap="square">
            <a:spAutoFit/>
          </a:bodyPr>
          <a:lstStyle/>
          <a:p>
            <a:pPr algn="ctr"/>
            <a:r>
              <a:rPr lang="en-US" altLang="zh-CN" sz="2000" b="1" dirty="0">
                <a:solidFill>
                  <a:schemeClr val="accent1"/>
                </a:solidFill>
                <a:latin typeface="Times New Roman" panose="02020603050405020304" pitchFamily="18" charset="0"/>
                <a:cs typeface="Times New Roman" panose="02020603050405020304" pitchFamily="18" charset="0"/>
              </a:rPr>
              <a:t>Train/Test Split</a:t>
            </a:r>
            <a:endParaRPr lang="zh-CN" altLang="en-US" sz="2000" dirty="0">
              <a:solidFill>
                <a:schemeClr val="accent1"/>
              </a:solidFill>
            </a:endParaRPr>
          </a:p>
        </p:txBody>
      </p:sp>
      <p:pic>
        <p:nvPicPr>
          <p:cNvPr id="38" name="图片 37" descr="文本&#10;&#10;描述已自动生成">
            <a:extLst>
              <a:ext uri="{FF2B5EF4-FFF2-40B4-BE49-F238E27FC236}">
                <a16:creationId xmlns:a16="http://schemas.microsoft.com/office/drawing/2014/main" id="{D9874DBE-15DB-946C-B480-A3D7872A37B2}"/>
              </a:ext>
            </a:extLst>
          </p:cNvPr>
          <p:cNvPicPr>
            <a:picLocks noChangeAspect="1"/>
          </p:cNvPicPr>
          <p:nvPr/>
        </p:nvPicPr>
        <p:blipFill>
          <a:blip r:embed="rId4"/>
          <a:stretch>
            <a:fillRect/>
          </a:stretch>
        </p:blipFill>
        <p:spPr>
          <a:xfrm>
            <a:off x="9855036" y="4703724"/>
            <a:ext cx="1692615" cy="1725061"/>
          </a:xfrm>
          <a:prstGeom prst="rect">
            <a:avLst/>
          </a:prstGeom>
        </p:spPr>
      </p:pic>
    </p:spTree>
    <p:extLst>
      <p:ext uri="{BB962C8B-B14F-4D97-AF65-F5344CB8AC3E}">
        <p14:creationId xmlns:p14="http://schemas.microsoft.com/office/powerpoint/2010/main" val="1634429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B0826-AF41-1B9B-2BEC-472C08C0732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035E636-BCB5-2680-AB81-3AFA2E946691}"/>
              </a:ext>
            </a:extLst>
          </p:cNvPr>
          <p:cNvSpPr>
            <a:spLocks noGrp="1"/>
          </p:cNvSpPr>
          <p:nvPr>
            <p:ph type="title"/>
          </p:nvPr>
        </p:nvSpPr>
        <p:spPr>
          <a:xfrm>
            <a:off x="123946" y="106848"/>
            <a:ext cx="5313468" cy="701861"/>
          </a:xfrm>
        </p:spPr>
        <p:txBody>
          <a:bodyPr>
            <a:normAutofit/>
          </a:bodyPr>
          <a:lstStyle/>
          <a:p>
            <a:r>
              <a:rPr kumimoji="1" lang="en-US" altLang="zh-CN" sz="3600" b="1" dirty="0">
                <a:latin typeface="Times New Roman" panose="02020603050405020304" pitchFamily="18" charset="0"/>
                <a:cs typeface="Times New Roman" panose="02020603050405020304" pitchFamily="18" charset="0"/>
              </a:rPr>
              <a:t>Optimization Objectives</a:t>
            </a:r>
            <a:endParaRPr kumimoji="1" lang="zh-CN" altLang="en-US" sz="3600" b="1" dirty="0">
              <a:latin typeface="Times New Roman" panose="02020603050405020304" pitchFamily="18" charset="0"/>
              <a:cs typeface="Times New Roman" panose="02020603050405020304" pitchFamily="18" charset="0"/>
            </a:endParaRPr>
          </a:p>
        </p:txBody>
      </p:sp>
      <p:pic>
        <p:nvPicPr>
          <p:cNvPr id="36" name="内容占位符 35" descr="文本&#10;&#10;描述已自动生成">
            <a:extLst>
              <a:ext uri="{FF2B5EF4-FFF2-40B4-BE49-F238E27FC236}">
                <a16:creationId xmlns:a16="http://schemas.microsoft.com/office/drawing/2014/main" id="{09B092C7-2B8B-AF7B-8A24-EE04A1242AB4}"/>
              </a:ext>
            </a:extLst>
          </p:cNvPr>
          <p:cNvPicPr>
            <a:picLocks noGrp="1" noChangeAspect="1"/>
          </p:cNvPicPr>
          <p:nvPr>
            <p:ph idx="1"/>
          </p:nvPr>
        </p:nvPicPr>
        <p:blipFill>
          <a:blip r:embed="rId3"/>
          <a:stretch>
            <a:fillRect/>
          </a:stretch>
        </p:blipFill>
        <p:spPr>
          <a:xfrm>
            <a:off x="2096915" y="2838509"/>
            <a:ext cx="6432551" cy="780768"/>
          </a:xfrm>
        </p:spPr>
      </p:pic>
      <p:sp>
        <p:nvSpPr>
          <p:cNvPr id="38" name="文本框 37">
            <a:extLst>
              <a:ext uri="{FF2B5EF4-FFF2-40B4-BE49-F238E27FC236}">
                <a16:creationId xmlns:a16="http://schemas.microsoft.com/office/drawing/2014/main" id="{82504BDD-4922-1B1D-68B0-A49EF87B90A3}"/>
              </a:ext>
            </a:extLst>
          </p:cNvPr>
          <p:cNvSpPr txBox="1"/>
          <p:nvPr/>
        </p:nvSpPr>
        <p:spPr>
          <a:xfrm>
            <a:off x="378040" y="4844604"/>
            <a:ext cx="1624802" cy="461665"/>
          </a:xfrm>
          <a:prstGeom prst="rect">
            <a:avLst/>
          </a:prstGeom>
          <a:noFill/>
        </p:spPr>
        <p:txBody>
          <a:bodyPr wrap="square">
            <a:spAutoFit/>
          </a:bodyPr>
          <a:lstStyle/>
          <a:p>
            <a:r>
              <a:rPr lang="en-US" altLang="zh-CN" sz="2400" dirty="0">
                <a:solidFill>
                  <a:srgbClr val="000000"/>
                </a:solidFill>
                <a:latin typeface="Helvetica" pitchFamily="2" charset="0"/>
              </a:rPr>
              <a:t>·</a:t>
            </a:r>
            <a:r>
              <a:rPr lang="zh-CN" altLang="en-US" sz="2400" dirty="0">
                <a:solidFill>
                  <a:srgbClr val="000000"/>
                </a:solidFill>
                <a:latin typeface="Helvetica" pitchFamily="2" charset="0"/>
              </a:rPr>
              <a:t> </a:t>
            </a:r>
            <a:r>
              <a:rPr lang="en-US" altLang="zh-CN" sz="2400" dirty="0">
                <a:solidFill>
                  <a:srgbClr val="000000"/>
                </a:solidFill>
                <a:effectLst/>
                <a:latin typeface="Helvetica" pitchFamily="2" charset="0"/>
              </a:rPr>
              <a:t>Huber</a:t>
            </a:r>
          </a:p>
        </p:txBody>
      </p:sp>
      <p:sp>
        <p:nvSpPr>
          <p:cNvPr id="39" name="文本框 38">
            <a:extLst>
              <a:ext uri="{FF2B5EF4-FFF2-40B4-BE49-F238E27FC236}">
                <a16:creationId xmlns:a16="http://schemas.microsoft.com/office/drawing/2014/main" id="{C3B640B1-C77B-0017-AD92-6688CF926D0A}"/>
              </a:ext>
            </a:extLst>
          </p:cNvPr>
          <p:cNvSpPr txBox="1"/>
          <p:nvPr/>
        </p:nvSpPr>
        <p:spPr>
          <a:xfrm>
            <a:off x="278644" y="2304922"/>
            <a:ext cx="6020625" cy="523220"/>
          </a:xfrm>
          <a:prstGeom prst="rect">
            <a:avLst/>
          </a:prstGeom>
          <a:noFill/>
        </p:spPr>
        <p:txBody>
          <a:bodyPr wrap="square">
            <a:spAutoFit/>
          </a:bodyPr>
          <a:lstStyle/>
          <a:p>
            <a:r>
              <a:rPr lang="en-US" altLang="zh-CN" sz="2800" b="1" dirty="0">
                <a:solidFill>
                  <a:srgbClr val="000000"/>
                </a:solidFill>
                <a:latin typeface="Times New Roman" panose="02020603050405020304" pitchFamily="18" charset="0"/>
                <a:cs typeface="Times New Roman" panose="02020603050405020304" pitchFamily="18" charset="0"/>
              </a:rPr>
              <a:t>Two</a:t>
            </a:r>
            <a:r>
              <a:rPr lang="zh-CN" altLang="en-US" sz="2800" b="1" dirty="0">
                <a:solidFill>
                  <a:srgbClr val="000000"/>
                </a:solidFill>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types</a:t>
            </a:r>
            <a:r>
              <a:rPr lang="zh-CN" altLang="en-US" sz="2800" b="1" dirty="0">
                <a:solidFill>
                  <a:srgbClr val="000000"/>
                </a:solidFill>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loss</a:t>
            </a:r>
            <a:r>
              <a:rPr lang="zh-CN" altLang="en-US" sz="2800" b="1" dirty="0">
                <a:solidFill>
                  <a:srgbClr val="000000"/>
                </a:solidFill>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functions</a:t>
            </a:r>
            <a:endParaRPr lang="en-US" altLang="zh-CN" sz="2800" b="1" dirty="0">
              <a:solidFill>
                <a:srgbClr val="000000"/>
              </a:solidFill>
              <a:effectLst/>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BBD07BE5-CB2F-E2B1-4118-3F86215BCB5B}"/>
              </a:ext>
            </a:extLst>
          </p:cNvPr>
          <p:cNvSpPr txBox="1"/>
          <p:nvPr/>
        </p:nvSpPr>
        <p:spPr>
          <a:xfrm>
            <a:off x="345782" y="2992579"/>
            <a:ext cx="1288500" cy="461665"/>
          </a:xfrm>
          <a:prstGeom prst="rect">
            <a:avLst/>
          </a:prstGeom>
          <a:noFill/>
        </p:spPr>
        <p:txBody>
          <a:bodyPr wrap="square">
            <a:spAutoFit/>
          </a:bodyPr>
          <a:lstStyle/>
          <a:p>
            <a:r>
              <a:rPr lang="en-US" altLang="zh-CN" sz="2400" dirty="0">
                <a:solidFill>
                  <a:srgbClr val="000000"/>
                </a:solidFill>
                <a:latin typeface="Helvetica" pitchFamily="2" charset="0"/>
              </a:rPr>
              <a:t>·</a:t>
            </a:r>
            <a:r>
              <a:rPr lang="zh-CN" altLang="en-US" sz="2400" dirty="0">
                <a:solidFill>
                  <a:srgbClr val="000000"/>
                </a:solidFill>
                <a:latin typeface="Helvetica" pitchFamily="2" charset="0"/>
              </a:rPr>
              <a:t> </a:t>
            </a:r>
            <a:r>
              <a:rPr lang="en-US" altLang="zh-CN" sz="2400" dirty="0">
                <a:solidFill>
                  <a:srgbClr val="000000"/>
                </a:solidFill>
                <a:effectLst/>
                <a:latin typeface="Helvetica" pitchFamily="2" charset="0"/>
              </a:rPr>
              <a:t>MSE</a:t>
            </a:r>
          </a:p>
        </p:txBody>
      </p:sp>
      <p:pic>
        <p:nvPicPr>
          <p:cNvPr id="44" name="图片 43" descr="文本&#10;&#10;中度可信度描述已自动生成">
            <a:extLst>
              <a:ext uri="{FF2B5EF4-FFF2-40B4-BE49-F238E27FC236}">
                <a16:creationId xmlns:a16="http://schemas.microsoft.com/office/drawing/2014/main" id="{2D08E785-9762-1C15-BE03-5F2EE63F3C83}"/>
              </a:ext>
            </a:extLst>
          </p:cNvPr>
          <p:cNvPicPr>
            <a:picLocks noChangeAspect="1"/>
          </p:cNvPicPr>
          <p:nvPr/>
        </p:nvPicPr>
        <p:blipFill rotWithShape="1">
          <a:blip r:embed="rId4"/>
          <a:srcRect l="-122" t="3743" r="2520" b="50636"/>
          <a:stretch/>
        </p:blipFill>
        <p:spPr>
          <a:xfrm>
            <a:off x="2336234" y="3566618"/>
            <a:ext cx="4785547" cy="1016384"/>
          </a:xfrm>
          <a:prstGeom prst="rect">
            <a:avLst/>
          </a:prstGeom>
        </p:spPr>
      </p:pic>
      <p:pic>
        <p:nvPicPr>
          <p:cNvPr id="45" name="图片 44" descr="文本&#10;&#10;中度可信度描述已自动生成">
            <a:extLst>
              <a:ext uri="{FF2B5EF4-FFF2-40B4-BE49-F238E27FC236}">
                <a16:creationId xmlns:a16="http://schemas.microsoft.com/office/drawing/2014/main" id="{586CC19F-4C7D-02AB-4922-2E94B4EB30B6}"/>
              </a:ext>
            </a:extLst>
          </p:cNvPr>
          <p:cNvPicPr>
            <a:picLocks noChangeAspect="1"/>
          </p:cNvPicPr>
          <p:nvPr/>
        </p:nvPicPr>
        <p:blipFill>
          <a:blip r:embed="rId4"/>
          <a:srcRect t="67653"/>
          <a:stretch/>
        </p:blipFill>
        <p:spPr>
          <a:xfrm>
            <a:off x="5754650" y="2312045"/>
            <a:ext cx="4681458" cy="786714"/>
          </a:xfrm>
          <a:prstGeom prst="rect">
            <a:avLst/>
          </a:prstGeom>
        </p:spPr>
      </p:pic>
      <p:sp>
        <p:nvSpPr>
          <p:cNvPr id="46" name="文本框 45">
            <a:extLst>
              <a:ext uri="{FF2B5EF4-FFF2-40B4-BE49-F238E27FC236}">
                <a16:creationId xmlns:a16="http://schemas.microsoft.com/office/drawing/2014/main" id="{53D89B5A-C7B5-0FAF-BCBF-6FFCC9879BCB}"/>
              </a:ext>
            </a:extLst>
          </p:cNvPr>
          <p:cNvSpPr txBox="1"/>
          <p:nvPr/>
        </p:nvSpPr>
        <p:spPr>
          <a:xfrm>
            <a:off x="9111296" y="3429000"/>
            <a:ext cx="2790672" cy="1015663"/>
          </a:xfrm>
          <a:prstGeom prst="rect">
            <a:avLst/>
          </a:prstGeom>
          <a:noFill/>
          <a:ln w="31750">
            <a:solidFill>
              <a:schemeClr val="accent4"/>
            </a:solidFill>
          </a:ln>
        </p:spPr>
        <p:txBody>
          <a:bodyPr wrap="square" rtlCol="0">
            <a:spAutoFit/>
          </a:bodyPr>
          <a:lstStyle/>
          <a:p>
            <a:pPr algn="ctr"/>
            <a:r>
              <a:rPr kumimoji="1" lang="en-US" altLang="zh-CN" sz="2000" dirty="0">
                <a:latin typeface="Times New Roman" panose="02020603050405020304" pitchFamily="18" charset="0"/>
                <a:cs typeface="Times New Roman" panose="02020603050405020304" pitchFamily="18" charset="0"/>
              </a:rPr>
              <a:t>Use both in synthetic data and real-world datasets</a:t>
            </a:r>
            <a:endParaRPr kumimoji="1" lang="zh-CN" altLang="en-US" sz="2000" dirty="0">
              <a:latin typeface="Times New Roman" panose="02020603050405020304" pitchFamily="18" charset="0"/>
              <a:cs typeface="Times New Roman" panose="02020603050405020304" pitchFamily="18" charset="0"/>
            </a:endParaRPr>
          </a:p>
        </p:txBody>
      </p:sp>
      <p:sp>
        <p:nvSpPr>
          <p:cNvPr id="49" name="文本框 48">
            <a:extLst>
              <a:ext uri="{FF2B5EF4-FFF2-40B4-BE49-F238E27FC236}">
                <a16:creationId xmlns:a16="http://schemas.microsoft.com/office/drawing/2014/main" id="{BD4E84D3-37E8-2040-400E-E902400D4119}"/>
              </a:ext>
            </a:extLst>
          </p:cNvPr>
          <p:cNvSpPr txBox="1"/>
          <p:nvPr/>
        </p:nvSpPr>
        <p:spPr>
          <a:xfrm>
            <a:off x="9111296" y="5414099"/>
            <a:ext cx="2790672" cy="1015663"/>
          </a:xfrm>
          <a:prstGeom prst="rect">
            <a:avLst/>
          </a:prstGeom>
          <a:noFill/>
          <a:ln w="31750">
            <a:solidFill>
              <a:schemeClr val="accent4"/>
            </a:solidFill>
          </a:ln>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Used in sparse, noisy real- world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settings for robustness. </a:t>
            </a:r>
            <a:endParaRPr kumimoji="1" lang="zh-CN" altLang="en-US" sz="2000" dirty="0">
              <a:latin typeface="Times New Roman" panose="02020603050405020304" pitchFamily="18" charset="0"/>
              <a:cs typeface="Times New Roman" panose="02020603050405020304" pitchFamily="18" charset="0"/>
            </a:endParaRPr>
          </a:p>
        </p:txBody>
      </p:sp>
      <p:pic>
        <p:nvPicPr>
          <p:cNvPr id="51" name="图片 50" descr="文本, 信件&#10;&#10;描述已自动生成">
            <a:extLst>
              <a:ext uri="{FF2B5EF4-FFF2-40B4-BE49-F238E27FC236}">
                <a16:creationId xmlns:a16="http://schemas.microsoft.com/office/drawing/2014/main" id="{DE0496A3-52EE-6837-89B2-65977919CEF8}"/>
              </a:ext>
            </a:extLst>
          </p:cNvPr>
          <p:cNvPicPr>
            <a:picLocks noChangeAspect="1"/>
          </p:cNvPicPr>
          <p:nvPr/>
        </p:nvPicPr>
        <p:blipFill>
          <a:blip r:embed="rId5"/>
          <a:srcRect l="2444" t="9538" r="3605" b="10899"/>
          <a:stretch/>
        </p:blipFill>
        <p:spPr>
          <a:xfrm>
            <a:off x="2096915" y="5516306"/>
            <a:ext cx="6362758" cy="1102075"/>
          </a:xfrm>
          <a:prstGeom prst="rect">
            <a:avLst/>
          </a:prstGeom>
        </p:spPr>
      </p:pic>
      <p:pic>
        <p:nvPicPr>
          <p:cNvPr id="53" name="图片 52" descr="文本, 信件&#10;&#10;描述已自动生成">
            <a:extLst>
              <a:ext uri="{FF2B5EF4-FFF2-40B4-BE49-F238E27FC236}">
                <a16:creationId xmlns:a16="http://schemas.microsoft.com/office/drawing/2014/main" id="{03068847-4E35-23C0-5DCC-89BF29B66756}"/>
              </a:ext>
            </a:extLst>
          </p:cNvPr>
          <p:cNvPicPr>
            <a:picLocks noChangeAspect="1"/>
          </p:cNvPicPr>
          <p:nvPr/>
        </p:nvPicPr>
        <p:blipFill>
          <a:blip r:embed="rId6"/>
          <a:srcRect l="2272" t="-1" r="2843" b="65951"/>
          <a:stretch/>
        </p:blipFill>
        <p:spPr>
          <a:xfrm>
            <a:off x="2096915" y="4772743"/>
            <a:ext cx="6245426" cy="743563"/>
          </a:xfrm>
          <a:prstGeom prst="rect">
            <a:avLst/>
          </a:prstGeom>
        </p:spPr>
      </p:pic>
      <p:sp>
        <p:nvSpPr>
          <p:cNvPr id="55" name="文本框 54">
            <a:extLst>
              <a:ext uri="{FF2B5EF4-FFF2-40B4-BE49-F238E27FC236}">
                <a16:creationId xmlns:a16="http://schemas.microsoft.com/office/drawing/2014/main" id="{4DAEF520-262C-CF0D-A2F5-8CD4100F7B69}"/>
              </a:ext>
            </a:extLst>
          </p:cNvPr>
          <p:cNvSpPr txBox="1"/>
          <p:nvPr/>
        </p:nvSpPr>
        <p:spPr>
          <a:xfrm>
            <a:off x="9111296" y="621264"/>
            <a:ext cx="2790672" cy="1200329"/>
          </a:xfrm>
          <a:prstGeom prst="rect">
            <a:avLst/>
          </a:prstGeom>
          <a:noFill/>
          <a:ln w="31750">
            <a:solidFill>
              <a:schemeClr val="accent4"/>
            </a:solidFill>
          </a:ln>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Test set is never seen during training and is used to evaluate generalization on real missing entries. </a:t>
            </a:r>
            <a:endParaRPr lang="zh-CN" altLang="en-US" dirty="0">
              <a:latin typeface="Times New Roman" panose="02020603050405020304" pitchFamily="18" charset="0"/>
              <a:cs typeface="Times New Roman" panose="02020603050405020304" pitchFamily="18" charset="0"/>
            </a:endParaRPr>
          </a:p>
        </p:txBody>
      </p:sp>
      <p:sp>
        <p:nvSpPr>
          <p:cNvPr id="56" name="文本框 55">
            <a:extLst>
              <a:ext uri="{FF2B5EF4-FFF2-40B4-BE49-F238E27FC236}">
                <a16:creationId xmlns:a16="http://schemas.microsoft.com/office/drawing/2014/main" id="{2423A5A4-062E-9333-D9E8-7F2D091DFF0C}"/>
              </a:ext>
            </a:extLst>
          </p:cNvPr>
          <p:cNvSpPr txBox="1"/>
          <p:nvPr/>
        </p:nvSpPr>
        <p:spPr>
          <a:xfrm>
            <a:off x="226624" y="1123832"/>
            <a:ext cx="2734363" cy="523220"/>
          </a:xfrm>
          <a:prstGeom prst="rect">
            <a:avLst/>
          </a:prstGeom>
          <a:noFill/>
        </p:spPr>
        <p:txBody>
          <a:bodyPr wrap="square">
            <a:spAutoFit/>
          </a:bodyPr>
          <a:lstStyle/>
          <a:p>
            <a:r>
              <a:rPr lang="en-US" altLang="zh-CN" sz="2800" b="1" dirty="0">
                <a:latin typeface="Times New Roman" panose="02020603050405020304" pitchFamily="18" charset="0"/>
                <a:cs typeface="Times New Roman" panose="02020603050405020304" pitchFamily="18" charset="0"/>
              </a:rPr>
              <a:t>Train/Test Split </a:t>
            </a:r>
          </a:p>
        </p:txBody>
      </p:sp>
      <p:pic>
        <p:nvPicPr>
          <p:cNvPr id="60" name="图片 59" descr="文本&#10;&#10;描述已自动生成">
            <a:extLst>
              <a:ext uri="{FF2B5EF4-FFF2-40B4-BE49-F238E27FC236}">
                <a16:creationId xmlns:a16="http://schemas.microsoft.com/office/drawing/2014/main" id="{10FA6F9E-8EBD-E410-A6A6-48084828E7C7}"/>
              </a:ext>
            </a:extLst>
          </p:cNvPr>
          <p:cNvPicPr>
            <a:picLocks noChangeAspect="1"/>
          </p:cNvPicPr>
          <p:nvPr/>
        </p:nvPicPr>
        <p:blipFill>
          <a:blip r:embed="rId7"/>
          <a:srcRect l="5202"/>
          <a:stretch/>
        </p:blipFill>
        <p:spPr>
          <a:xfrm>
            <a:off x="3288956" y="820956"/>
            <a:ext cx="4423622" cy="1473599"/>
          </a:xfrm>
          <a:prstGeom prst="rect">
            <a:avLst/>
          </a:prstGeom>
        </p:spPr>
      </p:pic>
    </p:spTree>
    <p:extLst>
      <p:ext uri="{BB962C8B-B14F-4D97-AF65-F5344CB8AC3E}">
        <p14:creationId xmlns:p14="http://schemas.microsoft.com/office/powerpoint/2010/main" val="2174906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718-EFDB-480E-4CFF-5EE931B23CCB}"/>
              </a:ext>
            </a:extLst>
          </p:cNvPr>
          <p:cNvSpPr>
            <a:spLocks noGrp="1"/>
          </p:cNvSpPr>
          <p:nvPr>
            <p:ph type="title"/>
          </p:nvPr>
        </p:nvSpPr>
        <p:spPr>
          <a:xfrm>
            <a:off x="94805" y="110100"/>
            <a:ext cx="8557260" cy="921545"/>
          </a:xfrm>
        </p:spPr>
        <p:txBody>
          <a:bodyPr/>
          <a:lstStyle/>
          <a:p>
            <a:r>
              <a:rPr kumimoji="1" lang="en-US" altLang="zh-CN" dirty="0">
                <a:latin typeface="Times New Roman" panose="02020603050405020304" pitchFamily="18" charset="0"/>
                <a:cs typeface="Times New Roman" panose="02020603050405020304" pitchFamily="18" charset="0"/>
              </a:rPr>
              <a:t>Two-stage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Experiment</a:t>
            </a:r>
            <a:endParaRPr kumimoji="1" lang="zh-CN" altLang="en-US" dirty="0">
              <a:latin typeface="Times New Roman" panose="02020603050405020304" pitchFamily="18" charset="0"/>
              <a:cs typeface="Times New Roman" panose="02020603050405020304" pitchFamily="18" charset="0"/>
            </a:endParaRPr>
          </a:p>
        </p:txBody>
      </p:sp>
      <p:graphicFrame>
        <p:nvGraphicFramePr>
          <p:cNvPr id="4" name="内容占位符 3">
            <a:extLst>
              <a:ext uri="{FF2B5EF4-FFF2-40B4-BE49-F238E27FC236}">
                <a16:creationId xmlns:a16="http://schemas.microsoft.com/office/drawing/2014/main" id="{6F781C45-4000-D827-0631-E79CEA1DEB41}"/>
              </a:ext>
            </a:extLst>
          </p:cNvPr>
          <p:cNvGraphicFramePr>
            <a:graphicFrameLocks noGrp="1"/>
          </p:cNvGraphicFramePr>
          <p:nvPr>
            <p:ph idx="1"/>
          </p:nvPr>
        </p:nvGraphicFramePr>
        <p:xfrm>
          <a:off x="5884988" y="1116233"/>
          <a:ext cx="5534154" cy="5565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a:extLst>
              <a:ext uri="{FF2B5EF4-FFF2-40B4-BE49-F238E27FC236}">
                <a16:creationId xmlns:a16="http://schemas.microsoft.com/office/drawing/2014/main" id="{94189086-BB9E-0D85-C31F-103686806C61}"/>
              </a:ext>
            </a:extLst>
          </p:cNvPr>
          <p:cNvSpPr/>
          <p:nvPr/>
        </p:nvSpPr>
        <p:spPr>
          <a:xfrm>
            <a:off x="8829799" y="2431631"/>
            <a:ext cx="2385852" cy="684180"/>
          </a:xfrm>
          <a:prstGeom prst="roundRect">
            <a:avLst/>
          </a:prstGeom>
          <a:noFill/>
          <a:ln w="317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6FD0E0E-5CD8-73B2-70FD-996E1370B9F1}"/>
              </a:ext>
            </a:extLst>
          </p:cNvPr>
          <p:cNvSpPr/>
          <p:nvPr/>
        </p:nvSpPr>
        <p:spPr>
          <a:xfrm>
            <a:off x="2074242" y="4142231"/>
            <a:ext cx="1689309" cy="68849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002060"/>
                </a:solidFill>
                <a:effectLst/>
                <a:latin typeface="Times New Roman" panose="02020603050405020304" pitchFamily="18" charset="0"/>
                <a:cs typeface="Times New Roman" panose="02020603050405020304" pitchFamily="18" charset="0"/>
              </a:rPr>
              <a:t>Baseline</a:t>
            </a:r>
          </a:p>
        </p:txBody>
      </p:sp>
      <p:sp>
        <p:nvSpPr>
          <p:cNvPr id="20" name="文本框 19">
            <a:extLst>
              <a:ext uri="{FF2B5EF4-FFF2-40B4-BE49-F238E27FC236}">
                <a16:creationId xmlns:a16="http://schemas.microsoft.com/office/drawing/2014/main" id="{B26F8F93-7C99-3AA6-5888-EE80DD90D811}"/>
              </a:ext>
            </a:extLst>
          </p:cNvPr>
          <p:cNvSpPr txBox="1"/>
          <p:nvPr/>
        </p:nvSpPr>
        <p:spPr>
          <a:xfrm>
            <a:off x="529814" y="1121149"/>
            <a:ext cx="4778166" cy="2646878"/>
          </a:xfrm>
          <a:prstGeom prst="rect">
            <a:avLst/>
          </a:prstGeom>
          <a:noFill/>
          <a:ln w="31750">
            <a:solidFill>
              <a:schemeClr val="accent2"/>
            </a:solidFill>
            <a:prstDash val="sysDot"/>
          </a:ln>
        </p:spPr>
        <p:txBody>
          <a:bodyPr wrap="square">
            <a:spAutoFit/>
          </a:bodyPr>
          <a:lstStyle/>
          <a:p>
            <a:pPr>
              <a:lnSpc>
                <a:spcPts val="1200"/>
              </a:lnSpc>
            </a:pPr>
            <a:endParaRPr lang="en-US" altLang="zh-CN" sz="2400" dirty="0">
              <a:solidFill>
                <a:srgbClr val="000000"/>
              </a:solidFill>
              <a:effectLst/>
              <a:latin typeface="Times New Roman" panose="02020603050405020304" pitchFamily="18" charset="0"/>
              <a:cs typeface="Times New Roman" panose="02020603050405020304" pitchFamily="18" charset="0"/>
            </a:endParaRPr>
          </a:p>
          <a:p>
            <a:pPr>
              <a:lnSpc>
                <a:spcPts val="1200"/>
              </a:lnSpc>
            </a:pPr>
            <a:endParaRPr lang="en-US" altLang="zh-CN" sz="2400" dirty="0">
              <a:solidFill>
                <a:srgbClr val="000000"/>
              </a:solidFill>
              <a:effectLst/>
              <a:latin typeface="Times New Roman" panose="02020603050405020304" pitchFamily="18" charset="0"/>
              <a:cs typeface="Times New Roman" panose="02020603050405020304" pitchFamily="18" charset="0"/>
            </a:endParaRPr>
          </a:p>
          <a:p>
            <a:pPr>
              <a:lnSpc>
                <a:spcPts val="1200"/>
              </a:lnSpc>
            </a:pPr>
            <a:endParaRPr lang="en-US" altLang="zh-CN" sz="2400" dirty="0">
              <a:solidFill>
                <a:srgbClr val="000000"/>
              </a:solidFill>
              <a:effectLst/>
              <a:latin typeface="Times New Roman" panose="02020603050405020304" pitchFamily="18" charset="0"/>
              <a:cs typeface="Times New Roman" panose="02020603050405020304" pitchFamily="18" charset="0"/>
            </a:endParaRPr>
          </a:p>
          <a:p>
            <a:pPr>
              <a:lnSpc>
                <a:spcPts val="1200"/>
              </a:lnSpc>
            </a:pPr>
            <a:endParaRPr lang="en-US" altLang="zh-CN" sz="2400" dirty="0">
              <a:solidFill>
                <a:srgbClr val="000000"/>
              </a:solidFill>
              <a:latin typeface="Times New Roman" panose="02020603050405020304" pitchFamily="18" charset="0"/>
              <a:cs typeface="Times New Roman" panose="02020603050405020304" pitchFamily="18" charset="0"/>
            </a:endParaRPr>
          </a:p>
          <a:p>
            <a:pPr>
              <a:lnSpc>
                <a:spcPts val="1200"/>
              </a:lnSpc>
            </a:pPr>
            <a:endParaRPr lang="en-US" altLang="zh-CN" sz="2400" dirty="0">
              <a:solidFill>
                <a:srgbClr val="000000"/>
              </a:solidFill>
              <a:latin typeface="Times New Roman" panose="02020603050405020304" pitchFamily="18" charset="0"/>
              <a:cs typeface="Times New Roman" panose="02020603050405020304" pitchFamily="18" charset="0"/>
            </a:endParaRPr>
          </a:p>
          <a:p>
            <a:pPr>
              <a:lnSpc>
                <a:spcPts val="1200"/>
              </a:lnSpc>
            </a:pPr>
            <a:endParaRPr lang="en-US" altLang="zh-CN" sz="2400" dirty="0">
              <a:solidFill>
                <a:srgbClr val="000000"/>
              </a:solidFill>
              <a:effectLst/>
              <a:latin typeface="Times New Roman" panose="02020603050405020304" pitchFamily="18" charset="0"/>
              <a:cs typeface="Times New Roman" panose="02020603050405020304" pitchFamily="18" charset="0"/>
            </a:endParaRPr>
          </a:p>
          <a:p>
            <a:r>
              <a:rPr lang="en-US" altLang="zh-CN" sz="2400" dirty="0">
                <a:solidFill>
                  <a:srgbClr val="000000"/>
                </a:solidFill>
                <a:effectLst/>
                <a:latin typeface="Times New Roman" panose="02020603050405020304" pitchFamily="18" charset="0"/>
                <a:cs typeface="Times New Roman" panose="02020603050405020304" pitchFamily="18" charset="0"/>
              </a:rPr>
              <a:t>·</a:t>
            </a:r>
            <a:r>
              <a:rPr lang="zh-CN" altLang="en-US" sz="2400" dirty="0">
                <a:solidFill>
                  <a:srgbClr val="000000"/>
                </a:solidFill>
                <a:effectLst/>
                <a:latin typeface="Times New Roman" panose="02020603050405020304" pitchFamily="18" charset="0"/>
                <a:cs typeface="Times New Roman" panose="02020603050405020304" pitchFamily="18" charset="0"/>
              </a:rPr>
              <a:t> </a:t>
            </a:r>
            <a:r>
              <a:rPr lang="en-US" altLang="zh-CN" sz="2400" dirty="0">
                <a:solidFill>
                  <a:srgbClr val="000000"/>
                </a:solidFill>
                <a:effectLst/>
                <a:latin typeface="Times New Roman" panose="02020603050405020304" pitchFamily="18" charset="0"/>
                <a:cs typeface="Times New Roman" panose="02020603050405020304" pitchFamily="18" charset="0"/>
              </a:rPr>
              <a:t>Singular Value Thresholding </a:t>
            </a:r>
            <a:r>
              <a:rPr lang="en-US" altLang="zh-CN"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effectLst/>
                <a:latin typeface="Times New Roman" panose="02020603050405020304" pitchFamily="18" charset="0"/>
                <a:cs typeface="Times New Roman" panose="02020603050405020304" pitchFamily="18" charset="0"/>
              </a:rPr>
              <a:t>SVT</a:t>
            </a:r>
            <a:r>
              <a:rPr lang="en-US" altLang="zh-CN" sz="2400" dirty="0">
                <a:solidFill>
                  <a:srgbClr val="000000"/>
                </a:solidFill>
                <a:latin typeface="Times New Roman" panose="02020603050405020304" pitchFamily="18" charset="0"/>
                <a:cs typeface="Times New Roman" panose="02020603050405020304" pitchFamily="18" charset="0"/>
              </a:rPr>
              <a:t>)</a:t>
            </a:r>
          </a:p>
          <a:p>
            <a:pPr>
              <a:lnSpc>
                <a:spcPts val="1200"/>
              </a:lnSpc>
            </a:pPr>
            <a:endParaRPr lang="en-US" altLang="zh-CN" sz="2400" dirty="0">
              <a:solidFill>
                <a:srgbClr val="000000"/>
              </a:solidFill>
              <a:latin typeface="Times New Roman" panose="02020603050405020304" pitchFamily="18" charset="0"/>
              <a:cs typeface="Times New Roman" panose="02020603050405020304" pitchFamily="18" charset="0"/>
            </a:endParaRPr>
          </a:p>
          <a:p>
            <a:r>
              <a:rPr kumimoji="1" lang="en-US" altLang="zh-CN" sz="2400" dirty="0">
                <a:solidFill>
                  <a:srgbClr val="000000"/>
                </a:solidFill>
                <a:latin typeface="Times New Roman" panose="02020603050405020304" pitchFamily="18" charset="0"/>
                <a:cs typeface="Times New Roman" panose="02020603050405020304" pitchFamily="18" charset="0"/>
              </a:rPr>
              <a:t>·</a:t>
            </a:r>
            <a:r>
              <a:rPr kumimoji="1" lang="zh-CN" altLang="en-US" sz="2400" dirty="0">
                <a:solidFill>
                  <a:srgbClr val="000000"/>
                </a:solidFill>
                <a:latin typeface="Times New Roman" panose="02020603050405020304" pitchFamily="18" charset="0"/>
                <a:cs typeface="Times New Roman" panose="02020603050405020304" pitchFamily="18" charset="0"/>
              </a:rPr>
              <a:t> </a:t>
            </a:r>
            <a:r>
              <a:rPr lang="en-US" altLang="zh-CN" sz="2400" dirty="0">
                <a:solidFill>
                  <a:srgbClr val="000000"/>
                </a:solidFill>
                <a:effectLst/>
                <a:latin typeface="Times New Roman" panose="02020603050405020304" pitchFamily="18" charset="0"/>
                <a:cs typeface="Times New Roman" panose="02020603050405020304" pitchFamily="18" charset="0"/>
              </a:rPr>
              <a:t>Gradient Descent-based Factorization</a:t>
            </a:r>
            <a:r>
              <a:rPr lang="en-US" altLang="zh-CN" sz="2400" dirty="0">
                <a:solidFill>
                  <a:srgbClr val="000000"/>
                </a:solidFill>
                <a:latin typeface="Times New Roman" panose="02020603050405020304" pitchFamily="18" charset="0"/>
                <a:cs typeface="Times New Roman" panose="02020603050405020304" pitchFamily="18" charset="0"/>
              </a:rPr>
              <a:t> with Different update strategies </a:t>
            </a:r>
            <a:endParaRPr kumimoji="1" lang="zh-CN" altLang="en-US" sz="2400" dirty="0"/>
          </a:p>
        </p:txBody>
      </p:sp>
      <p:sp>
        <p:nvSpPr>
          <p:cNvPr id="21" name="圆角矩形 20">
            <a:extLst>
              <a:ext uri="{FF2B5EF4-FFF2-40B4-BE49-F238E27FC236}">
                <a16:creationId xmlns:a16="http://schemas.microsoft.com/office/drawing/2014/main" id="{42CD140A-A46E-4A29-80C4-2784DE92D63C}"/>
              </a:ext>
            </a:extLst>
          </p:cNvPr>
          <p:cNvSpPr/>
          <p:nvPr/>
        </p:nvSpPr>
        <p:spPr>
          <a:xfrm>
            <a:off x="5909228" y="2436884"/>
            <a:ext cx="2717080" cy="684180"/>
          </a:xfrm>
          <a:prstGeom prst="roundRect">
            <a:avLst/>
          </a:prstGeom>
          <a:noFill/>
          <a:ln w="3175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2" name="圆角矩形 21">
            <a:extLst>
              <a:ext uri="{FF2B5EF4-FFF2-40B4-BE49-F238E27FC236}">
                <a16:creationId xmlns:a16="http://schemas.microsoft.com/office/drawing/2014/main" id="{71B9DC84-71C6-B05B-5C6D-F8F1F392B444}"/>
              </a:ext>
            </a:extLst>
          </p:cNvPr>
          <p:cNvSpPr/>
          <p:nvPr/>
        </p:nvSpPr>
        <p:spPr>
          <a:xfrm>
            <a:off x="1677293" y="1253422"/>
            <a:ext cx="2483205" cy="688499"/>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002060"/>
                </a:solidFill>
                <a:effectLst/>
                <a:latin typeface="Times New Roman" panose="02020603050405020304" pitchFamily="18" charset="0"/>
                <a:cs typeface="Times New Roman" panose="02020603050405020304" pitchFamily="18" charset="0"/>
              </a:rPr>
              <a:t>Method</a:t>
            </a:r>
            <a:r>
              <a:rPr lang="zh-CN" altLang="en-US" sz="2800" b="1" dirty="0">
                <a:solidFill>
                  <a:srgbClr val="002060"/>
                </a:solidFill>
                <a:effectLst/>
                <a:latin typeface="Times New Roman" panose="02020603050405020304" pitchFamily="18" charset="0"/>
                <a:cs typeface="Times New Roman" panose="02020603050405020304" pitchFamily="18" charset="0"/>
              </a:rPr>
              <a:t> </a:t>
            </a:r>
            <a:r>
              <a:rPr lang="en-US" altLang="zh-CN" sz="2800" b="1" dirty="0">
                <a:solidFill>
                  <a:srgbClr val="002060"/>
                </a:solidFill>
                <a:effectLst/>
                <a:latin typeface="Times New Roman" panose="02020603050405020304" pitchFamily="18" charset="0"/>
                <a:cs typeface="Times New Roman" panose="02020603050405020304" pitchFamily="18" charset="0"/>
              </a:rPr>
              <a:t>List</a:t>
            </a:r>
          </a:p>
        </p:txBody>
      </p:sp>
      <p:sp>
        <p:nvSpPr>
          <p:cNvPr id="23" name="文本框 22">
            <a:extLst>
              <a:ext uri="{FF2B5EF4-FFF2-40B4-BE49-F238E27FC236}">
                <a16:creationId xmlns:a16="http://schemas.microsoft.com/office/drawing/2014/main" id="{5BBC234D-4F7A-66A9-15F7-99411CF8F838}"/>
              </a:ext>
            </a:extLst>
          </p:cNvPr>
          <p:cNvSpPr txBox="1"/>
          <p:nvPr/>
        </p:nvSpPr>
        <p:spPr>
          <a:xfrm>
            <a:off x="529814" y="3989804"/>
            <a:ext cx="4778166" cy="2538318"/>
          </a:xfrm>
          <a:prstGeom prst="rect">
            <a:avLst/>
          </a:prstGeom>
          <a:noFill/>
          <a:ln w="31750">
            <a:solidFill>
              <a:schemeClr val="accent4"/>
            </a:solidFill>
            <a:prstDash val="sysDot"/>
          </a:ln>
        </p:spPr>
        <p:txBody>
          <a:bodyPr wrap="square" lIns="90000">
            <a:noAutofit/>
          </a:bodyPr>
          <a:lstStyle/>
          <a:p>
            <a:pPr>
              <a:lnSpc>
                <a:spcPts val="1200"/>
              </a:lnSpc>
            </a:pPr>
            <a:endParaRPr lang="en-US" altLang="zh-CN" sz="2400" dirty="0">
              <a:solidFill>
                <a:srgbClr val="000000"/>
              </a:solidFill>
              <a:effectLst/>
              <a:latin typeface="Times New Roman" panose="02020603050405020304" pitchFamily="18" charset="0"/>
              <a:cs typeface="Times New Roman" panose="02020603050405020304" pitchFamily="18" charset="0"/>
            </a:endParaRPr>
          </a:p>
          <a:p>
            <a:pPr>
              <a:lnSpc>
                <a:spcPts val="1200"/>
              </a:lnSpc>
            </a:pPr>
            <a:endParaRPr lang="en-US" altLang="zh-CN" sz="2400" dirty="0">
              <a:solidFill>
                <a:srgbClr val="000000"/>
              </a:solidFill>
              <a:effectLst/>
              <a:latin typeface="Times New Roman" panose="02020603050405020304" pitchFamily="18" charset="0"/>
              <a:cs typeface="Times New Roman" panose="02020603050405020304" pitchFamily="18" charset="0"/>
            </a:endParaRPr>
          </a:p>
          <a:p>
            <a:pPr>
              <a:lnSpc>
                <a:spcPts val="1200"/>
              </a:lnSpc>
            </a:pPr>
            <a:endParaRPr lang="en-US" altLang="zh-CN" sz="2400" dirty="0">
              <a:solidFill>
                <a:srgbClr val="000000"/>
              </a:solidFill>
              <a:effectLst/>
              <a:latin typeface="Times New Roman" panose="02020603050405020304" pitchFamily="18" charset="0"/>
              <a:cs typeface="Times New Roman" panose="02020603050405020304" pitchFamily="18" charset="0"/>
            </a:endParaRPr>
          </a:p>
          <a:p>
            <a:pPr>
              <a:lnSpc>
                <a:spcPts val="1200"/>
              </a:lnSpc>
            </a:pPr>
            <a:endParaRPr lang="en-US" altLang="zh-CN" sz="2400" dirty="0">
              <a:solidFill>
                <a:srgbClr val="000000"/>
              </a:solidFill>
              <a:latin typeface="Times New Roman" panose="02020603050405020304" pitchFamily="18" charset="0"/>
              <a:cs typeface="Times New Roman" panose="02020603050405020304" pitchFamily="18" charset="0"/>
            </a:endParaRPr>
          </a:p>
          <a:p>
            <a:endParaRPr lang="en-US" altLang="zh-CN" sz="2400" dirty="0">
              <a:solidFill>
                <a:srgbClr val="000000"/>
              </a:solidFill>
              <a:effectLst/>
              <a:latin typeface="Times New Roman" panose="02020603050405020304" pitchFamily="18" charset="0"/>
              <a:cs typeface="Times New Roman" panose="02020603050405020304" pitchFamily="18" charset="0"/>
            </a:endParaRPr>
          </a:p>
          <a:p>
            <a:pPr algn="ctr"/>
            <a:r>
              <a:rPr lang="en-US" altLang="zh-CN" sz="2400" dirty="0">
                <a:latin typeface="Times New Roman" panose="02020603050405020304" pitchFamily="18" charset="0"/>
                <a:cs typeface="Times New Roman" panose="02020603050405020304" pitchFamily="18" charset="0"/>
              </a:rPr>
              <a:t>Benchmark our best matrix factorization method against a popular SVT baseline on the Netflix dataset from Kaggle. </a:t>
            </a:r>
            <a:endParaRPr lang="en-US" altLang="zh-CN" sz="2400" dirty="0">
              <a:solidFill>
                <a:srgbClr val="000000"/>
              </a:solidFill>
              <a:effectLst/>
              <a:latin typeface="Times New Roman" panose="02020603050405020304" pitchFamily="18" charset="0"/>
              <a:cs typeface="Times New Roman" panose="02020603050405020304" pitchFamily="18" charset="0"/>
            </a:endParaRPr>
          </a:p>
          <a:p>
            <a:pPr>
              <a:lnSpc>
                <a:spcPts val="1200"/>
              </a:lnSpc>
            </a:pPr>
            <a:endParaRPr lang="en-US" altLang="zh-CN" sz="2400" dirty="0">
              <a:solidFill>
                <a:srgbClr val="000000"/>
              </a:solidFill>
              <a:latin typeface="Times New Roman" panose="02020603050405020304" pitchFamily="18" charset="0"/>
              <a:cs typeface="Times New Roman" panose="02020603050405020304" pitchFamily="18" charset="0"/>
            </a:endParaRPr>
          </a:p>
          <a:p>
            <a:pPr>
              <a:lnSpc>
                <a:spcPts val="1200"/>
              </a:lnSpc>
            </a:pPr>
            <a:endParaRPr lang="en-US" altLang="zh-CN" sz="2400" dirty="0">
              <a:solidFill>
                <a:srgbClr val="000000"/>
              </a:solidFill>
              <a:effectLst/>
              <a:latin typeface="Times New Roman" panose="02020603050405020304" pitchFamily="18" charset="0"/>
              <a:cs typeface="Times New Roman" panose="02020603050405020304" pitchFamily="18" charset="0"/>
            </a:endParaRPr>
          </a:p>
          <a:p>
            <a:pPr>
              <a:lnSpc>
                <a:spcPts val="1200"/>
              </a:lnSpc>
            </a:pPr>
            <a:endParaRPr lang="en-US" altLang="zh-CN" sz="2400" dirty="0">
              <a:solidFill>
                <a:srgbClr val="000000"/>
              </a:solidFill>
              <a:latin typeface="Times New Roman" panose="02020603050405020304" pitchFamily="18" charset="0"/>
              <a:cs typeface="Times New Roman" panose="02020603050405020304" pitchFamily="18" charset="0"/>
            </a:endParaRPr>
          </a:p>
          <a:p>
            <a:pPr>
              <a:lnSpc>
                <a:spcPts val="1200"/>
              </a:lnSpc>
            </a:pPr>
            <a:endParaRPr lang="en-US" altLang="zh-CN" sz="2400" dirty="0">
              <a:solidFill>
                <a:srgbClr val="000000"/>
              </a:solidFill>
              <a:effectLst/>
              <a:latin typeface="Times New Roman" panose="02020603050405020304" pitchFamily="18" charset="0"/>
              <a:cs typeface="Times New Roman" panose="02020603050405020304" pitchFamily="18" charset="0"/>
            </a:endParaRPr>
          </a:p>
          <a:p>
            <a:pPr>
              <a:lnSpc>
                <a:spcPts val="1200"/>
              </a:lnSpc>
            </a:pPr>
            <a:endParaRPr lang="en-US" altLang="zh-CN" sz="2400" dirty="0">
              <a:solidFill>
                <a:srgbClr val="000000"/>
              </a:solidFill>
              <a:latin typeface="Times New Roman" panose="02020603050405020304" pitchFamily="18" charset="0"/>
              <a:cs typeface="Times New Roman" panose="02020603050405020304" pitchFamily="18" charset="0"/>
            </a:endParaRPr>
          </a:p>
          <a:p>
            <a:pPr>
              <a:lnSpc>
                <a:spcPts val="1200"/>
              </a:lnSpc>
            </a:pPr>
            <a:endParaRPr lang="en-US" altLang="zh-CN" sz="240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1505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12AD7A3F-9690-76F6-8D0F-F0856EBAC0D9}"/>
              </a:ext>
            </a:extLst>
          </p:cNvPr>
          <p:cNvSpPr txBox="1"/>
          <p:nvPr/>
        </p:nvSpPr>
        <p:spPr>
          <a:xfrm>
            <a:off x="432375" y="3495901"/>
            <a:ext cx="7650595" cy="523220"/>
          </a:xfrm>
          <a:prstGeom prst="rect">
            <a:avLst/>
          </a:prstGeom>
          <a:noFill/>
        </p:spPr>
        <p:txBody>
          <a:bodyPr wrap="square">
            <a:spAutoFit/>
          </a:bodyPr>
          <a:lstStyle/>
          <a:p>
            <a:r>
              <a:rPr lang="en-US" altLang="zh-CN" sz="2800" b="1" dirty="0">
                <a:solidFill>
                  <a:srgbClr val="000000"/>
                </a:solidFill>
                <a:effectLst/>
                <a:latin typeface="Times New Roman" panose="02020603050405020304" pitchFamily="18" charset="0"/>
                <a:cs typeface="Times New Roman" panose="02020603050405020304" pitchFamily="18" charset="0"/>
              </a:rPr>
              <a:t>·</a:t>
            </a:r>
            <a:r>
              <a:rPr lang="zh-CN" altLang="en-US" sz="2800" b="1" dirty="0">
                <a:solidFill>
                  <a:srgbClr val="000000"/>
                </a:solidFill>
                <a:effectLst/>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First Try: </a:t>
            </a:r>
            <a:r>
              <a:rPr lang="en-US" altLang="zh-CN" sz="2800" b="1" dirty="0">
                <a:solidFill>
                  <a:srgbClr val="000000"/>
                </a:solidFill>
                <a:effectLst/>
                <a:latin typeface="Times New Roman" panose="02020603050405020304" pitchFamily="18" charset="0"/>
                <a:cs typeface="Times New Roman" panose="02020603050405020304" pitchFamily="18" charset="0"/>
              </a:rPr>
              <a:t>Singular Value Thresholding </a:t>
            </a:r>
            <a:r>
              <a:rPr lang="en-US" altLang="zh-CN" sz="2800" b="1" dirty="0">
                <a:solidFill>
                  <a:srgbClr val="000000"/>
                </a:solidFill>
                <a:latin typeface="Times New Roman" panose="02020603050405020304" pitchFamily="18" charset="0"/>
                <a:cs typeface="Times New Roman" panose="02020603050405020304" pitchFamily="18" charset="0"/>
              </a:rPr>
              <a:t>(</a:t>
            </a:r>
            <a:r>
              <a:rPr lang="en-US" altLang="zh-CN" sz="2800" b="1" dirty="0">
                <a:solidFill>
                  <a:srgbClr val="000000"/>
                </a:solidFill>
                <a:effectLst/>
                <a:latin typeface="Times New Roman" panose="02020603050405020304" pitchFamily="18" charset="0"/>
                <a:cs typeface="Times New Roman" panose="02020603050405020304" pitchFamily="18" charset="0"/>
              </a:rPr>
              <a:t>SVT</a:t>
            </a:r>
            <a:r>
              <a:rPr lang="en-US" altLang="zh-CN" sz="2800" b="1" dirty="0">
                <a:solidFill>
                  <a:srgbClr val="000000"/>
                </a:solidFill>
                <a:latin typeface="Times New Roman" panose="02020603050405020304" pitchFamily="18" charset="0"/>
                <a:cs typeface="Times New Roman" panose="02020603050405020304" pitchFamily="18" charset="0"/>
              </a:rPr>
              <a:t>)</a:t>
            </a:r>
            <a:endParaRPr lang="en-US" altLang="zh-CN" sz="2800" b="1" dirty="0">
              <a:solidFill>
                <a:srgbClr val="000000"/>
              </a:solidFill>
              <a:effectLst/>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09AEEB26-E503-CBE1-2EF7-B788147DDFD7}"/>
              </a:ext>
            </a:extLst>
          </p:cNvPr>
          <p:cNvSpPr txBox="1"/>
          <p:nvPr/>
        </p:nvSpPr>
        <p:spPr>
          <a:xfrm>
            <a:off x="149305" y="130383"/>
            <a:ext cx="8515350" cy="584775"/>
          </a:xfrm>
          <a:prstGeom prst="rect">
            <a:avLst/>
          </a:prstGeom>
          <a:noFill/>
        </p:spPr>
        <p:txBody>
          <a:bodyPr wrap="square" rtlCol="0">
            <a:spAutoFit/>
          </a:bodyPr>
          <a:lstStyle/>
          <a:p>
            <a:r>
              <a:rPr kumimoji="1" lang="en-US" altLang="zh-CN" sz="3200" b="1" dirty="0">
                <a:latin typeface="Times New Roman" panose="02020603050405020304" pitchFamily="18" charset="0"/>
                <a:cs typeface="Times New Roman" panose="02020603050405020304" pitchFamily="18" charset="0"/>
              </a:rPr>
              <a:t>Stage</a:t>
            </a:r>
            <a:r>
              <a:rPr kumimoji="1" lang="zh-CN" altLang="en-US" sz="3200" b="1" dirty="0">
                <a:latin typeface="Times New Roman" panose="02020603050405020304" pitchFamily="18" charset="0"/>
                <a:cs typeface="Times New Roman" panose="02020603050405020304" pitchFamily="18" charset="0"/>
              </a:rPr>
              <a:t> </a:t>
            </a:r>
            <a:r>
              <a:rPr kumimoji="1" lang="en-US" altLang="zh-CN" sz="3200" b="1" dirty="0">
                <a:latin typeface="Times New Roman" panose="02020603050405020304" pitchFamily="18" charset="0"/>
                <a:cs typeface="Times New Roman" panose="02020603050405020304" pitchFamily="18" charset="0"/>
              </a:rPr>
              <a:t>1</a:t>
            </a:r>
            <a:r>
              <a:rPr kumimoji="1" lang="zh-CN" altLang="en-US" sz="3200" b="1" dirty="0">
                <a:latin typeface="Times New Roman" panose="02020603050405020304" pitchFamily="18" charset="0"/>
                <a:cs typeface="Times New Roman" panose="02020603050405020304" pitchFamily="18" charset="0"/>
              </a:rPr>
              <a:t>：</a:t>
            </a:r>
            <a:r>
              <a:rPr lang="en-US" altLang="zh-CN" sz="3200" dirty="0">
                <a:solidFill>
                  <a:srgbClr val="000000"/>
                </a:solidFill>
                <a:effectLst/>
                <a:latin typeface="Times New Roman" panose="02020603050405020304" pitchFamily="18" charset="0"/>
                <a:cs typeface="Times New Roman" panose="02020603050405020304" pitchFamily="18" charset="0"/>
              </a:rPr>
              <a:t>Synthetic and Benchmark Datasets</a:t>
            </a:r>
          </a:p>
        </p:txBody>
      </p:sp>
      <p:pic>
        <p:nvPicPr>
          <p:cNvPr id="15" name="图片 14" descr="文本&#10;&#10;中度可信度描述已自动生成">
            <a:extLst>
              <a:ext uri="{FF2B5EF4-FFF2-40B4-BE49-F238E27FC236}">
                <a16:creationId xmlns:a16="http://schemas.microsoft.com/office/drawing/2014/main" id="{1FC07AFE-9843-A39B-55B1-B98B696C7B16}"/>
              </a:ext>
            </a:extLst>
          </p:cNvPr>
          <p:cNvPicPr>
            <a:picLocks noChangeAspect="1"/>
          </p:cNvPicPr>
          <p:nvPr/>
        </p:nvPicPr>
        <p:blipFill>
          <a:blip r:embed="rId2"/>
          <a:srcRect l="5405" t="15414" r="4115" b="22040"/>
          <a:stretch/>
        </p:blipFill>
        <p:spPr>
          <a:xfrm>
            <a:off x="1852872" y="4567582"/>
            <a:ext cx="6567227" cy="807065"/>
          </a:xfrm>
          <a:prstGeom prst="rect">
            <a:avLst/>
          </a:prstGeom>
        </p:spPr>
      </p:pic>
      <p:pic>
        <p:nvPicPr>
          <p:cNvPr id="17" name="图片 16" descr="文本, 信件&#10;&#10;描述已自动生成">
            <a:extLst>
              <a:ext uri="{FF2B5EF4-FFF2-40B4-BE49-F238E27FC236}">
                <a16:creationId xmlns:a16="http://schemas.microsoft.com/office/drawing/2014/main" id="{3FED8496-7B49-DAA9-EEF4-82110A5A67B8}"/>
              </a:ext>
            </a:extLst>
          </p:cNvPr>
          <p:cNvPicPr>
            <a:picLocks noChangeAspect="1"/>
          </p:cNvPicPr>
          <p:nvPr/>
        </p:nvPicPr>
        <p:blipFill>
          <a:blip r:embed="rId3"/>
          <a:stretch>
            <a:fillRect/>
          </a:stretch>
        </p:blipFill>
        <p:spPr>
          <a:xfrm>
            <a:off x="1507376" y="1290417"/>
            <a:ext cx="7258220" cy="2138583"/>
          </a:xfrm>
          <a:prstGeom prst="rect">
            <a:avLst/>
          </a:prstGeom>
        </p:spPr>
      </p:pic>
      <p:sp>
        <p:nvSpPr>
          <p:cNvPr id="18" name="文本框 17">
            <a:extLst>
              <a:ext uri="{FF2B5EF4-FFF2-40B4-BE49-F238E27FC236}">
                <a16:creationId xmlns:a16="http://schemas.microsoft.com/office/drawing/2014/main" id="{9CC6D1B3-0E2D-2308-C393-591D8AC9F315}"/>
              </a:ext>
            </a:extLst>
          </p:cNvPr>
          <p:cNvSpPr txBox="1"/>
          <p:nvPr/>
        </p:nvSpPr>
        <p:spPr>
          <a:xfrm>
            <a:off x="432374" y="819067"/>
            <a:ext cx="4507924" cy="523220"/>
          </a:xfrm>
          <a:prstGeom prst="rect">
            <a:avLst/>
          </a:prstGeom>
          <a:noFill/>
        </p:spPr>
        <p:txBody>
          <a:bodyPr wrap="square" rtlCol="0">
            <a:spAutoFit/>
          </a:bodyPr>
          <a:lstStyle/>
          <a:p>
            <a:r>
              <a:rPr kumimoji="1" lang="en-US" altLang="zh-CN" sz="2800" b="1" dirty="0">
                <a:latin typeface="Times New Roman" panose="02020603050405020304" pitchFamily="18" charset="0"/>
                <a:cs typeface="Times New Roman" panose="02020603050405020304" pitchFamily="18" charset="0"/>
              </a:rPr>
              <a:t>·</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Synthesis</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Method</a:t>
            </a:r>
            <a:endParaRPr kumimoji="1" lang="zh-CN" altLang="en-US" sz="28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5F144DF1-7527-9BF5-90EB-B4744FAA11F0}"/>
              </a:ext>
            </a:extLst>
          </p:cNvPr>
          <p:cNvSpPr txBox="1"/>
          <p:nvPr/>
        </p:nvSpPr>
        <p:spPr>
          <a:xfrm>
            <a:off x="1115001" y="4105917"/>
            <a:ext cx="7650595" cy="461665"/>
          </a:xfrm>
          <a:prstGeom prst="rect">
            <a:avLst/>
          </a:prstGeom>
          <a:noFill/>
        </p:spPr>
        <p:txBody>
          <a:bodyPr wrap="square" rtlCol="0">
            <a:spAutoFit/>
          </a:bodyPr>
          <a:lstStyle/>
          <a:p>
            <a:r>
              <a:rPr lang="en-US" altLang="zh-CN" sz="2400" dirty="0">
                <a:solidFill>
                  <a:srgbClr val="000000"/>
                </a:solidFill>
                <a:effectLst/>
                <a:latin typeface="Times New Roman" panose="02020603050405020304" pitchFamily="18" charset="0"/>
                <a:cs typeface="Times New Roman" panose="02020603050405020304" pitchFamily="18" charset="0"/>
              </a:rPr>
              <a:t>A</a:t>
            </a:r>
            <a:r>
              <a:rPr lang="zh-CN" altLang="en-US" sz="2400" dirty="0">
                <a:solidFill>
                  <a:srgbClr val="000000"/>
                </a:solidFill>
                <a:effectLst/>
                <a:latin typeface="Times New Roman" panose="02020603050405020304" pitchFamily="18" charset="0"/>
                <a:cs typeface="Times New Roman" panose="02020603050405020304" pitchFamily="18" charset="0"/>
              </a:rPr>
              <a:t> </a:t>
            </a:r>
            <a:r>
              <a:rPr lang="en-US" altLang="zh-CN" sz="2400" dirty="0">
                <a:solidFill>
                  <a:srgbClr val="000000"/>
                </a:solidFill>
                <a:effectLst/>
                <a:latin typeface="Times New Roman" panose="02020603050405020304" pitchFamily="18" charset="0"/>
                <a:cs typeface="Times New Roman" panose="02020603050405020304" pitchFamily="18" charset="0"/>
              </a:rPr>
              <a:t>convex relaxation</a:t>
            </a:r>
            <a:r>
              <a:rPr lang="zh-CN" altLang="en-US" sz="2400" dirty="0">
                <a:solidFill>
                  <a:srgbClr val="000000"/>
                </a:solidFill>
                <a:effectLst/>
                <a:latin typeface="Times New Roman" panose="02020603050405020304" pitchFamily="18" charset="0"/>
                <a:cs typeface="Times New Roman" panose="02020603050405020304" pitchFamily="18" charset="0"/>
              </a:rPr>
              <a:t> </a:t>
            </a:r>
            <a:r>
              <a:rPr lang="en-US" altLang="zh-CN" sz="2400" dirty="0">
                <a:solidFill>
                  <a:srgbClr val="000000"/>
                </a:solidFill>
                <a:effectLst/>
                <a:latin typeface="Times New Roman" panose="02020603050405020304" pitchFamily="18" charset="0"/>
                <a:cs typeface="Times New Roman" panose="02020603050405020304" pitchFamily="18" charset="0"/>
              </a:rPr>
              <a:t>of the matrix completion problem</a:t>
            </a:r>
          </a:p>
        </p:txBody>
      </p:sp>
      <p:pic>
        <p:nvPicPr>
          <p:cNvPr id="24" name="图片 23" descr="文本&#10;&#10;描述已自动生成">
            <a:extLst>
              <a:ext uri="{FF2B5EF4-FFF2-40B4-BE49-F238E27FC236}">
                <a16:creationId xmlns:a16="http://schemas.microsoft.com/office/drawing/2014/main" id="{84B20B55-1F4D-3148-BD44-693416B0AECC}"/>
              </a:ext>
            </a:extLst>
          </p:cNvPr>
          <p:cNvPicPr>
            <a:picLocks noChangeAspect="1"/>
          </p:cNvPicPr>
          <p:nvPr/>
        </p:nvPicPr>
        <p:blipFill>
          <a:blip r:embed="rId4"/>
          <a:stretch>
            <a:fillRect/>
          </a:stretch>
        </p:blipFill>
        <p:spPr>
          <a:xfrm>
            <a:off x="993686" y="5511811"/>
            <a:ext cx="6753351" cy="1082419"/>
          </a:xfrm>
          <a:prstGeom prst="rect">
            <a:avLst/>
          </a:prstGeom>
        </p:spPr>
      </p:pic>
      <p:sp>
        <p:nvSpPr>
          <p:cNvPr id="25" name="文本框 24">
            <a:extLst>
              <a:ext uri="{FF2B5EF4-FFF2-40B4-BE49-F238E27FC236}">
                <a16:creationId xmlns:a16="http://schemas.microsoft.com/office/drawing/2014/main" id="{E1C76392-685C-4025-C912-07931CC302D8}"/>
              </a:ext>
            </a:extLst>
          </p:cNvPr>
          <p:cNvSpPr txBox="1"/>
          <p:nvPr/>
        </p:nvSpPr>
        <p:spPr>
          <a:xfrm>
            <a:off x="8508084" y="3338804"/>
            <a:ext cx="3262282" cy="3046988"/>
          </a:xfrm>
          <a:prstGeom prst="rect">
            <a:avLst/>
          </a:prstGeom>
          <a:noFill/>
          <a:ln w="31750">
            <a:solidFill>
              <a:schemeClr val="accent4"/>
            </a:solidFill>
          </a:ln>
        </p:spPr>
        <p:txBody>
          <a:bodyPr wrap="square" rtlCol="0">
            <a:spAutoFit/>
          </a:bodyPr>
          <a:lstStyle/>
          <a:p>
            <a:pPr algn="ctr"/>
            <a:r>
              <a:rPr lang="en-US" altLang="zh-CN" sz="2400" dirty="0">
                <a:latin typeface="Times New Roman" panose="02020603050405020304" pitchFamily="18" charset="0"/>
                <a:cs typeface="Times New Roman" panose="02020603050405020304" pitchFamily="18" charset="0"/>
              </a:rPr>
              <a:t>Traditional SVT methods are </a:t>
            </a:r>
            <a:r>
              <a:rPr lang="en-US" altLang="zh-CN" sz="2400" b="1" dirty="0">
                <a:latin typeface="Times New Roman" panose="02020603050405020304" pitchFamily="18" charset="0"/>
                <a:cs typeface="Times New Roman" panose="02020603050405020304" pitchFamily="18" charset="0"/>
              </a:rPr>
              <a:t>slow</a:t>
            </a:r>
            <a:r>
              <a:rPr lang="en-US" altLang="zh-CN" sz="2400" dirty="0">
                <a:latin typeface="Times New Roman" panose="02020603050405020304" pitchFamily="18" charset="0"/>
                <a:cs typeface="Times New Roman" panose="02020603050405020304" pitchFamily="18" charset="0"/>
              </a:rPr>
              <a:t> due to </a:t>
            </a:r>
            <a:r>
              <a:rPr lang="en-US" altLang="zh-CN" sz="2400" b="1" dirty="0">
                <a:latin typeface="Times New Roman" panose="02020603050405020304" pitchFamily="18" charset="0"/>
                <a:cs typeface="Times New Roman" panose="02020603050405020304" pitchFamily="18" charset="0"/>
              </a:rPr>
              <a:t>iterative singular value </a:t>
            </a:r>
            <a:r>
              <a:rPr lang="en-US" altLang="zh-CN" sz="2400" dirty="0">
                <a:latin typeface="Times New Roman" panose="02020603050405020304" pitchFamily="18" charset="0"/>
                <a:cs typeface="Times New Roman" panose="02020603050405020304" pitchFamily="18" charset="0"/>
              </a:rPr>
              <a:t>thresholding, and often yield </a:t>
            </a:r>
            <a:r>
              <a:rPr lang="en-US" altLang="zh-CN" sz="2400" b="1" dirty="0">
                <a:latin typeface="Times New Roman" panose="02020603050405020304" pitchFamily="18" charset="0"/>
                <a:cs typeface="Times New Roman" panose="02020603050405020304" pitchFamily="18" charset="0"/>
              </a:rPr>
              <a:t>overly high-rank solutions</a:t>
            </a:r>
            <a:r>
              <a:rPr lang="en-US" altLang="zh-CN" sz="2400" dirty="0">
                <a:latin typeface="Times New Roman" panose="02020603050405020304" pitchFamily="18" charset="0"/>
                <a:cs typeface="Times New Roman" panose="02020603050405020304" pitchFamily="18" charset="0"/>
              </a:rPr>
              <a:t> that compromise interpretability. </a:t>
            </a:r>
            <a:endParaRPr kumimoji="1"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7534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49773-F817-E32E-34C2-4BBF86421173}"/>
            </a:ext>
          </a:extLst>
        </p:cNvPr>
        <p:cNvGrpSpPr/>
        <p:nvPr/>
      </p:nvGrpSpPr>
      <p:grpSpPr>
        <a:xfrm>
          <a:off x="0" y="0"/>
          <a:ext cx="0" cy="0"/>
          <a:chOff x="0" y="0"/>
          <a:chExt cx="0" cy="0"/>
        </a:xfrm>
      </p:grpSpPr>
      <p:pic>
        <p:nvPicPr>
          <p:cNvPr id="5" name="图片 4" descr="表格&#10;&#10;描述已自动生成">
            <a:extLst>
              <a:ext uri="{FF2B5EF4-FFF2-40B4-BE49-F238E27FC236}">
                <a16:creationId xmlns:a16="http://schemas.microsoft.com/office/drawing/2014/main" id="{F630402D-7224-2BC2-5C25-5372301BBC9E}"/>
              </a:ext>
            </a:extLst>
          </p:cNvPr>
          <p:cNvPicPr>
            <a:picLocks noChangeAspect="1"/>
          </p:cNvPicPr>
          <p:nvPr/>
        </p:nvPicPr>
        <p:blipFill>
          <a:blip r:embed="rId3"/>
          <a:stretch>
            <a:fillRect/>
          </a:stretch>
        </p:blipFill>
        <p:spPr>
          <a:xfrm>
            <a:off x="8036665" y="299013"/>
            <a:ext cx="4087812" cy="1785481"/>
          </a:xfrm>
          <a:prstGeom prst="rect">
            <a:avLst/>
          </a:prstGeom>
        </p:spPr>
      </p:pic>
      <p:pic>
        <p:nvPicPr>
          <p:cNvPr id="28" name="图片 27" descr="文本, 信件&#10;&#10;描述已自动生成">
            <a:extLst>
              <a:ext uri="{FF2B5EF4-FFF2-40B4-BE49-F238E27FC236}">
                <a16:creationId xmlns:a16="http://schemas.microsoft.com/office/drawing/2014/main" id="{F2831FC1-1385-C2A4-67FD-A5D653B8D3BF}"/>
              </a:ext>
            </a:extLst>
          </p:cNvPr>
          <p:cNvPicPr>
            <a:picLocks noChangeAspect="1"/>
          </p:cNvPicPr>
          <p:nvPr/>
        </p:nvPicPr>
        <p:blipFill>
          <a:blip r:embed="rId4"/>
          <a:srcRect t="2898"/>
          <a:stretch/>
        </p:blipFill>
        <p:spPr>
          <a:xfrm>
            <a:off x="436787" y="3476269"/>
            <a:ext cx="7599878" cy="2447415"/>
          </a:xfrm>
          <a:prstGeom prst="rect">
            <a:avLst/>
          </a:prstGeom>
        </p:spPr>
      </p:pic>
      <p:sp>
        <p:nvSpPr>
          <p:cNvPr id="12" name="文本框 11">
            <a:extLst>
              <a:ext uri="{FF2B5EF4-FFF2-40B4-BE49-F238E27FC236}">
                <a16:creationId xmlns:a16="http://schemas.microsoft.com/office/drawing/2014/main" id="{976EADAA-E1C0-C8DA-3CD4-36958FE64C71}"/>
              </a:ext>
            </a:extLst>
          </p:cNvPr>
          <p:cNvSpPr txBox="1"/>
          <p:nvPr/>
        </p:nvSpPr>
        <p:spPr>
          <a:xfrm>
            <a:off x="9154" y="66919"/>
            <a:ext cx="8515350" cy="584775"/>
          </a:xfrm>
          <a:prstGeom prst="rect">
            <a:avLst/>
          </a:prstGeom>
          <a:noFill/>
        </p:spPr>
        <p:txBody>
          <a:bodyPr wrap="square" rtlCol="0">
            <a:spAutoFit/>
          </a:bodyPr>
          <a:lstStyle/>
          <a:p>
            <a:r>
              <a:rPr kumimoji="1" lang="en-US" altLang="zh-CN" sz="3200" b="1" dirty="0"/>
              <a:t>Stage</a:t>
            </a:r>
            <a:r>
              <a:rPr kumimoji="1" lang="zh-CN" altLang="en-US" sz="3200" b="1" dirty="0"/>
              <a:t> </a:t>
            </a:r>
            <a:r>
              <a:rPr kumimoji="1" lang="en-US" altLang="zh-CN" sz="3200" b="1" dirty="0"/>
              <a:t>1</a:t>
            </a:r>
            <a:r>
              <a:rPr kumimoji="1" lang="zh-CN" altLang="en-US" sz="3200" b="1" dirty="0"/>
              <a:t>：</a:t>
            </a:r>
            <a:r>
              <a:rPr lang="en-US" altLang="zh-CN" sz="3200" dirty="0">
                <a:solidFill>
                  <a:srgbClr val="000000"/>
                </a:solidFill>
                <a:effectLst/>
                <a:latin typeface="Helvetica" pitchFamily="2" charset="0"/>
              </a:rPr>
              <a:t>Synthetic and Benchmark Datasets</a:t>
            </a:r>
          </a:p>
        </p:txBody>
      </p:sp>
      <p:sp>
        <p:nvSpPr>
          <p:cNvPr id="18" name="文本框 17">
            <a:extLst>
              <a:ext uri="{FF2B5EF4-FFF2-40B4-BE49-F238E27FC236}">
                <a16:creationId xmlns:a16="http://schemas.microsoft.com/office/drawing/2014/main" id="{00E4FCD1-96C6-D461-442D-C1257EC29970}"/>
              </a:ext>
            </a:extLst>
          </p:cNvPr>
          <p:cNvSpPr txBox="1"/>
          <p:nvPr/>
        </p:nvSpPr>
        <p:spPr>
          <a:xfrm>
            <a:off x="325846" y="772478"/>
            <a:ext cx="6686066" cy="523220"/>
          </a:xfrm>
          <a:prstGeom prst="rect">
            <a:avLst/>
          </a:prstGeom>
          <a:noFill/>
        </p:spPr>
        <p:txBody>
          <a:bodyPr wrap="square" rtlCol="0">
            <a:spAutoFit/>
          </a:bodyPr>
          <a:lstStyle/>
          <a:p>
            <a:r>
              <a:rPr lang="en-US" altLang="zh-CN" sz="2800" dirty="0">
                <a:solidFill>
                  <a:srgbClr val="000000"/>
                </a:solidFill>
                <a:latin typeface="Helvetica" pitchFamily="2" charset="0"/>
              </a:rPr>
              <a:t>·</a:t>
            </a:r>
            <a:r>
              <a:rPr lang="zh-CN" altLang="en-US" sz="2800" dirty="0">
                <a:solidFill>
                  <a:srgbClr val="000000"/>
                </a:solidFill>
                <a:latin typeface="Helvetica" pitchFamily="2" charset="0"/>
              </a:rPr>
              <a:t> </a:t>
            </a:r>
            <a:r>
              <a:rPr lang="en-US" altLang="zh-CN" sz="2800" dirty="0">
                <a:solidFill>
                  <a:srgbClr val="000000"/>
                </a:solidFill>
                <a:effectLst/>
                <a:latin typeface="Helvetica" pitchFamily="2" charset="0"/>
              </a:rPr>
              <a:t>Gradient Descent-based Factorization</a:t>
            </a:r>
          </a:p>
        </p:txBody>
      </p:sp>
      <p:pic>
        <p:nvPicPr>
          <p:cNvPr id="3" name="图片 2" descr="图示, 示意图&#10;&#10;描述已自动生成">
            <a:extLst>
              <a:ext uri="{FF2B5EF4-FFF2-40B4-BE49-F238E27FC236}">
                <a16:creationId xmlns:a16="http://schemas.microsoft.com/office/drawing/2014/main" id="{EBB7FDB0-0D58-E5FD-1F75-DA8C98E4D581}"/>
              </a:ext>
            </a:extLst>
          </p:cNvPr>
          <p:cNvPicPr>
            <a:picLocks noChangeAspect="1"/>
          </p:cNvPicPr>
          <p:nvPr/>
        </p:nvPicPr>
        <p:blipFill>
          <a:blip r:embed="rId5"/>
          <a:stretch>
            <a:fillRect/>
          </a:stretch>
        </p:blipFill>
        <p:spPr>
          <a:xfrm>
            <a:off x="3007248" y="1360769"/>
            <a:ext cx="4222750" cy="844550"/>
          </a:xfrm>
          <a:prstGeom prst="rect">
            <a:avLst/>
          </a:prstGeom>
        </p:spPr>
      </p:pic>
      <p:sp>
        <p:nvSpPr>
          <p:cNvPr id="8" name="文本框 7">
            <a:extLst>
              <a:ext uri="{FF2B5EF4-FFF2-40B4-BE49-F238E27FC236}">
                <a16:creationId xmlns:a16="http://schemas.microsoft.com/office/drawing/2014/main" id="{5439C0C8-86CE-5FB7-D1A8-CAFF540234FC}"/>
              </a:ext>
            </a:extLst>
          </p:cNvPr>
          <p:cNvSpPr txBox="1"/>
          <p:nvPr/>
        </p:nvSpPr>
        <p:spPr>
          <a:xfrm>
            <a:off x="327930" y="2920066"/>
            <a:ext cx="3938899" cy="461665"/>
          </a:xfrm>
          <a:prstGeom prst="rect">
            <a:avLst/>
          </a:prstGeom>
          <a:noFill/>
        </p:spPr>
        <p:txBody>
          <a:bodyPr wrap="none" rtlCol="0">
            <a:spAutoFit/>
          </a:bodyPr>
          <a:lstStyle/>
          <a:p>
            <a:r>
              <a:rPr kumimoji="1" lang="en-US" altLang="zh-CN" sz="2400" b="1" dirty="0"/>
              <a:t>Different</a:t>
            </a:r>
            <a:r>
              <a:rPr kumimoji="1" lang="zh-CN" altLang="en-US" sz="2400" b="1" dirty="0"/>
              <a:t> </a:t>
            </a:r>
            <a:r>
              <a:rPr kumimoji="1" lang="en-US" altLang="zh-CN" sz="2400" b="1" dirty="0"/>
              <a:t>u</a:t>
            </a:r>
            <a:r>
              <a:rPr lang="en-US" altLang="zh-CN" sz="2400" b="1" dirty="0">
                <a:solidFill>
                  <a:srgbClr val="000000"/>
                </a:solidFill>
                <a:effectLst/>
              </a:rPr>
              <a:t>pdate strategies</a:t>
            </a:r>
          </a:p>
        </p:txBody>
      </p:sp>
      <p:sp>
        <p:nvSpPr>
          <p:cNvPr id="9" name="文本框 8">
            <a:extLst>
              <a:ext uri="{FF2B5EF4-FFF2-40B4-BE49-F238E27FC236}">
                <a16:creationId xmlns:a16="http://schemas.microsoft.com/office/drawing/2014/main" id="{952C9CC8-562E-2E5D-139C-544A2E8127DC}"/>
              </a:ext>
            </a:extLst>
          </p:cNvPr>
          <p:cNvSpPr txBox="1"/>
          <p:nvPr/>
        </p:nvSpPr>
        <p:spPr>
          <a:xfrm>
            <a:off x="4659007" y="2957273"/>
            <a:ext cx="2650297" cy="1015663"/>
          </a:xfrm>
          <a:prstGeom prst="rect">
            <a:avLst/>
          </a:prstGeom>
          <a:noFill/>
          <a:ln w="31750">
            <a:solidFill>
              <a:schemeClr val="accent4"/>
            </a:solidFill>
          </a:ln>
        </p:spPr>
        <p:txBody>
          <a:bodyPr wrap="square" rtlCol="0">
            <a:spAutoFit/>
          </a:bodyPr>
          <a:lstStyle/>
          <a:p>
            <a:pPr algn="ctr"/>
            <a:r>
              <a:rPr lang="en-US" altLang="zh-CN" sz="2000" dirty="0">
                <a:solidFill>
                  <a:srgbClr val="000000"/>
                </a:solidFill>
                <a:latin typeface="Times New Roman" panose="02020603050405020304" pitchFamily="18" charset="0"/>
                <a:cs typeface="Times New Roman" panose="02020603050405020304" pitchFamily="18" charset="0"/>
              </a:rPr>
              <a:t>S</a:t>
            </a:r>
            <a:r>
              <a:rPr lang="en-US" altLang="zh-CN" sz="2000" dirty="0">
                <a:solidFill>
                  <a:srgbClr val="000000"/>
                </a:solidFill>
                <a:effectLst/>
                <a:latin typeface="Times New Roman" panose="02020603050405020304" pitchFamily="18" charset="0"/>
                <a:cs typeface="Times New Roman" panose="02020603050405020304" pitchFamily="18" charset="0"/>
              </a:rPr>
              <a:t>mall Gaussian noise</a:t>
            </a:r>
            <a:r>
              <a:rPr lang="zh-CN" altLang="en-US" sz="2000" dirty="0">
                <a:solidFill>
                  <a:srgbClr val="000000"/>
                </a:solidFill>
                <a:effectLst/>
                <a:latin typeface="Times New Roman" panose="02020603050405020304" pitchFamily="18" charset="0"/>
                <a:cs typeface="Times New Roman" panose="02020603050405020304" pitchFamily="18" charset="0"/>
              </a:rPr>
              <a:t> </a:t>
            </a:r>
            <a:r>
              <a:rPr lang="en-US" altLang="zh-CN" sz="2000" dirty="0">
                <a:solidFill>
                  <a:srgbClr val="000000"/>
                </a:solidFill>
                <a:effectLst/>
                <a:latin typeface="Times New Roman" panose="02020603050405020304" pitchFamily="18" charset="0"/>
                <a:cs typeface="Times New Roman" panose="02020603050405020304" pitchFamily="18" charset="0"/>
              </a:rPr>
              <a:t>i</a:t>
            </a:r>
            <a:r>
              <a:rPr kumimoji="1" lang="en-US" altLang="zh-CN" sz="2000" dirty="0">
                <a:latin typeface="Times New Roman" panose="02020603050405020304" pitchFamily="18" charset="0"/>
                <a:cs typeface="Times New Roman" panose="02020603050405020304" pitchFamily="18" charset="0"/>
              </a:rPr>
              <a:t>s</a:t>
            </a:r>
            <a:r>
              <a:rPr kumimoji="1" lang="zh-CN" altLang="en-US" sz="2000" dirty="0">
                <a:latin typeface="Times New Roman" panose="02020603050405020304" pitchFamily="18" charset="0"/>
                <a:cs typeface="Times New Roman" panose="02020603050405020304" pitchFamily="18" charset="0"/>
              </a:rPr>
              <a:t> </a:t>
            </a:r>
            <a:r>
              <a:rPr lang="en-US" altLang="zh-CN" sz="2000" dirty="0">
                <a:solidFill>
                  <a:srgbClr val="000000"/>
                </a:solidFill>
                <a:effectLst/>
                <a:latin typeface="Times New Roman" panose="02020603050405020304" pitchFamily="18" charset="0"/>
                <a:cs typeface="Times New Roman" panose="02020603050405020304" pitchFamily="18" charset="0"/>
              </a:rPr>
              <a:t>added</a:t>
            </a:r>
            <a:r>
              <a:rPr lang="zh-CN" altLang="en-US" sz="2000" dirty="0">
                <a:solidFill>
                  <a:srgbClr val="000000"/>
                </a:solidFill>
                <a:effectLst/>
                <a:latin typeface="Times New Roman" panose="02020603050405020304" pitchFamily="18" charset="0"/>
                <a:cs typeface="Times New Roman" panose="02020603050405020304" pitchFamily="18" charset="0"/>
              </a:rPr>
              <a:t> </a:t>
            </a:r>
            <a:r>
              <a:rPr lang="en-US" altLang="zh-CN" sz="2000" dirty="0">
                <a:solidFill>
                  <a:srgbClr val="000000"/>
                </a:solidFill>
                <a:effectLst/>
                <a:latin typeface="Times New Roman" panose="02020603050405020304" pitchFamily="18" charset="0"/>
                <a:cs typeface="Times New Roman" panose="02020603050405020304" pitchFamily="18" charset="0"/>
              </a:rPr>
              <a:t>to</a:t>
            </a:r>
            <a:r>
              <a:rPr lang="zh-CN" altLang="en-US" sz="2000" dirty="0">
                <a:solidFill>
                  <a:srgbClr val="000000"/>
                </a:solidFill>
                <a:effectLst/>
                <a:latin typeface="Times New Roman" panose="02020603050405020304" pitchFamily="18" charset="0"/>
                <a:cs typeface="Times New Roman" panose="02020603050405020304" pitchFamily="18" charset="0"/>
              </a:rPr>
              <a:t> </a:t>
            </a:r>
            <a:r>
              <a:rPr lang="en-US" altLang="zh-CN" sz="2000" dirty="0">
                <a:solidFill>
                  <a:srgbClr val="000000"/>
                </a:solidFill>
                <a:effectLst/>
                <a:latin typeface="Times New Roman" panose="02020603050405020304" pitchFamily="18" charset="0"/>
                <a:cs typeface="Times New Roman" panose="02020603050405020304" pitchFamily="18" charset="0"/>
              </a:rPr>
              <a:t>better</a:t>
            </a:r>
            <a:r>
              <a:rPr lang="zh-CN" altLang="en-US" sz="2000" dirty="0">
                <a:solidFill>
                  <a:srgbClr val="000000"/>
                </a:solidFill>
                <a:effectLst/>
                <a:latin typeface="Times New Roman" panose="02020603050405020304" pitchFamily="18" charset="0"/>
                <a:cs typeface="Times New Roman" panose="02020603050405020304" pitchFamily="18" charset="0"/>
              </a:rPr>
              <a:t> </a:t>
            </a:r>
            <a:r>
              <a:rPr lang="en-US" altLang="zh-CN" sz="2000" dirty="0">
                <a:solidFill>
                  <a:srgbClr val="000000"/>
                </a:solidFill>
                <a:effectLst/>
                <a:latin typeface="Times New Roman" panose="02020603050405020304" pitchFamily="18" charset="0"/>
                <a:cs typeface="Times New Roman" panose="02020603050405020304" pitchFamily="18" charset="0"/>
              </a:rPr>
              <a:t>model</a:t>
            </a:r>
            <a:r>
              <a:rPr lang="zh-CN" altLang="en-US" sz="2000" dirty="0">
                <a:solidFill>
                  <a:srgbClr val="000000"/>
                </a:solidFill>
                <a:effectLst/>
                <a:latin typeface="Times New Roman" panose="02020603050405020304" pitchFamily="18" charset="0"/>
                <a:cs typeface="Times New Roman" panose="02020603050405020304" pitchFamily="18" charset="0"/>
              </a:rPr>
              <a:t> </a:t>
            </a:r>
            <a:r>
              <a:rPr lang="en-US" altLang="zh-CN" sz="2000" dirty="0">
                <a:solidFill>
                  <a:srgbClr val="000000"/>
                </a:solidFill>
                <a:effectLst/>
                <a:latin typeface="Times New Roman" panose="02020603050405020304" pitchFamily="18" charset="0"/>
                <a:cs typeface="Times New Roman" panose="02020603050405020304" pitchFamily="18" charset="0"/>
              </a:rPr>
              <a:t>the</a:t>
            </a:r>
            <a:r>
              <a:rPr lang="zh-CN" altLang="en-US" sz="2000" dirty="0">
                <a:solidFill>
                  <a:srgbClr val="000000"/>
                </a:solidFill>
                <a:effectLst/>
                <a:latin typeface="Times New Roman" panose="02020603050405020304" pitchFamily="18" charset="0"/>
                <a:cs typeface="Times New Roman" panose="02020603050405020304" pitchFamily="18" charset="0"/>
              </a:rPr>
              <a:t> </a:t>
            </a:r>
            <a:r>
              <a:rPr lang="en-US" altLang="zh-CN" sz="2000" dirty="0">
                <a:solidFill>
                  <a:srgbClr val="000000"/>
                </a:solidFill>
                <a:effectLst/>
                <a:latin typeface="Times New Roman" panose="02020603050405020304" pitchFamily="18" charset="0"/>
                <a:cs typeface="Times New Roman" panose="02020603050405020304" pitchFamily="18" charset="0"/>
              </a:rPr>
              <a:t>real</a:t>
            </a:r>
            <a:r>
              <a:rPr lang="zh-CN" altLang="en-US" sz="2000" dirty="0">
                <a:solidFill>
                  <a:srgbClr val="000000"/>
                </a:solidFill>
                <a:effectLst/>
                <a:latin typeface="Times New Roman" panose="02020603050405020304" pitchFamily="18" charset="0"/>
                <a:cs typeface="Times New Roman" panose="02020603050405020304" pitchFamily="18" charset="0"/>
              </a:rPr>
              <a:t> </a:t>
            </a:r>
            <a:r>
              <a:rPr lang="en-US" altLang="zh-CN" sz="2000" dirty="0">
                <a:solidFill>
                  <a:srgbClr val="000000"/>
                </a:solidFill>
                <a:effectLst/>
                <a:latin typeface="Times New Roman" panose="02020603050405020304" pitchFamily="18" charset="0"/>
                <a:cs typeface="Times New Roman" panose="02020603050405020304" pitchFamily="18" charset="0"/>
              </a:rPr>
              <a:t>world</a:t>
            </a:r>
            <a:r>
              <a:rPr lang="zh-CN" altLang="en-US" sz="2000" dirty="0">
                <a:solidFill>
                  <a:srgbClr val="000000"/>
                </a:solidFill>
                <a:effectLst/>
                <a:latin typeface="Times New Roman" panose="02020603050405020304" pitchFamily="18" charset="0"/>
                <a:cs typeface="Times New Roman" panose="02020603050405020304" pitchFamily="18" charset="0"/>
              </a:rPr>
              <a:t> </a:t>
            </a:r>
            <a:r>
              <a:rPr lang="en-US" altLang="zh-CN" sz="2000" dirty="0">
                <a:solidFill>
                  <a:srgbClr val="000000"/>
                </a:solidFill>
                <a:effectLst/>
                <a:latin typeface="Times New Roman" panose="02020603050405020304" pitchFamily="18" charset="0"/>
                <a:cs typeface="Times New Roman" panose="02020603050405020304" pitchFamily="18" charset="0"/>
              </a:rPr>
              <a:t>data</a:t>
            </a:r>
            <a:endParaRPr kumimoji="1" lang="zh-CN" altLang="en-US" sz="20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F1B9F049-D186-08C4-99B1-A133BBB9E972}"/>
              </a:ext>
            </a:extLst>
          </p:cNvPr>
          <p:cNvSpPr txBox="1"/>
          <p:nvPr/>
        </p:nvSpPr>
        <p:spPr>
          <a:xfrm>
            <a:off x="7613499" y="2048403"/>
            <a:ext cx="4696991"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a:t>
            </a:r>
            <a:r>
              <a:rPr lang="en-US" altLang="zh-CN" dirty="0">
                <a:effectLst/>
                <a:latin typeface="Times New Roman" panose="02020603050405020304" pitchFamily="18" charset="0"/>
                <a:cs typeface="Times New Roman" panose="02020603050405020304" pitchFamily="18" charset="0"/>
              </a:rPr>
              <a:t>ias-aware initialization</a:t>
            </a:r>
            <a:r>
              <a:rPr lang="zh-CN" altLang="en-US" dirty="0">
                <a:effectLst/>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rPr>
              <a:t>to</a:t>
            </a:r>
            <a:r>
              <a:rPr lang="zh-CN" altLang="en-US" dirty="0">
                <a:effectLst/>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rPr>
              <a:t>extract the influence of</a:t>
            </a:r>
            <a:r>
              <a:rPr lang="zh-CN" altLang="en-US" dirty="0">
                <a:effectLst/>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rPr>
              <a:t>users’ and items’ individual</a:t>
            </a:r>
            <a:r>
              <a:rPr lang="zh-CN" altLang="en-US" dirty="0">
                <a:effectLst/>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rPr>
              <a:t>characteristic</a:t>
            </a:r>
          </a:p>
        </p:txBody>
      </p:sp>
      <p:sp>
        <p:nvSpPr>
          <p:cNvPr id="22" name="文本框 21">
            <a:extLst>
              <a:ext uri="{FF2B5EF4-FFF2-40B4-BE49-F238E27FC236}">
                <a16:creationId xmlns:a16="http://schemas.microsoft.com/office/drawing/2014/main" id="{10797893-5FA4-079D-1A8C-2A384402428F}"/>
              </a:ext>
            </a:extLst>
          </p:cNvPr>
          <p:cNvSpPr txBox="1"/>
          <p:nvPr/>
        </p:nvSpPr>
        <p:spPr>
          <a:xfrm>
            <a:off x="436787" y="6129894"/>
            <a:ext cx="3685624" cy="461665"/>
          </a:xfrm>
          <a:prstGeom prst="rect">
            <a:avLst/>
          </a:prstGeom>
          <a:noFill/>
        </p:spPr>
        <p:txBody>
          <a:bodyPr wrap="none" rtlCol="0">
            <a:spAutoFit/>
          </a:bodyPr>
          <a:lstStyle/>
          <a:p>
            <a:r>
              <a:rPr kumimoji="1" lang="en-US" altLang="zh-CN" sz="2400" b="1" dirty="0"/>
              <a:t>Winner: Adam optimizer </a:t>
            </a:r>
            <a:endParaRPr lang="en-US" altLang="zh-CN" sz="2400" b="1" dirty="0">
              <a:solidFill>
                <a:srgbClr val="000000"/>
              </a:solidFill>
              <a:effectLst/>
            </a:endParaRPr>
          </a:p>
        </p:txBody>
      </p:sp>
      <p:sp>
        <p:nvSpPr>
          <p:cNvPr id="23" name="文本框 22">
            <a:extLst>
              <a:ext uri="{FF2B5EF4-FFF2-40B4-BE49-F238E27FC236}">
                <a16:creationId xmlns:a16="http://schemas.microsoft.com/office/drawing/2014/main" id="{0581EF3F-0320-D629-B521-F0833A940C91}"/>
              </a:ext>
            </a:extLst>
          </p:cNvPr>
          <p:cNvSpPr txBox="1"/>
          <p:nvPr/>
        </p:nvSpPr>
        <p:spPr>
          <a:xfrm>
            <a:off x="4266829" y="5975605"/>
            <a:ext cx="1295400" cy="523220"/>
          </a:xfrm>
          <a:prstGeom prst="rect">
            <a:avLst/>
          </a:prstGeom>
          <a:noFill/>
        </p:spPr>
        <p:txBody>
          <a:bodyPr wrap="square" rtlCol="0">
            <a:spAutoFit/>
          </a:bodyPr>
          <a:lstStyle/>
          <a:p>
            <a:r>
              <a:rPr kumimoji="1" lang="en-US" altLang="zh-CN" sz="2800" dirty="0"/>
              <a:t>🤣🤣🤣</a:t>
            </a:r>
            <a:endParaRPr kumimoji="1" lang="zh-CN" altLang="en-US" sz="2800" dirty="0"/>
          </a:p>
        </p:txBody>
      </p:sp>
      <p:sp>
        <p:nvSpPr>
          <p:cNvPr id="24" name="文本框 23">
            <a:extLst>
              <a:ext uri="{FF2B5EF4-FFF2-40B4-BE49-F238E27FC236}">
                <a16:creationId xmlns:a16="http://schemas.microsoft.com/office/drawing/2014/main" id="{8C1B1525-5AED-2393-A8F6-24B893368C9A}"/>
              </a:ext>
            </a:extLst>
          </p:cNvPr>
          <p:cNvSpPr txBox="1"/>
          <p:nvPr/>
        </p:nvSpPr>
        <p:spPr>
          <a:xfrm>
            <a:off x="6344354" y="5923685"/>
            <a:ext cx="4578014" cy="830997"/>
          </a:xfrm>
          <a:prstGeom prst="rect">
            <a:avLst/>
          </a:prstGeom>
          <a:noFill/>
          <a:ln w="31750">
            <a:solidFill>
              <a:schemeClr val="accent4"/>
            </a:solidFill>
          </a:ln>
        </p:spPr>
        <p:txBody>
          <a:bodyPr wrap="square" rtlCol="0">
            <a:spAutoFit/>
          </a:bodyPr>
          <a:lstStyle/>
          <a:p>
            <a:pPr algn="ctr"/>
            <a:r>
              <a:rPr lang="en-US" altLang="zh-CN" sz="2400" dirty="0">
                <a:solidFill>
                  <a:srgbClr val="000000"/>
                </a:solidFill>
                <a:latin typeface="Times New Roman" panose="02020603050405020304" pitchFamily="18" charset="0"/>
                <a:cs typeface="Times New Roman" panose="02020603050405020304" pitchFamily="18" charset="0"/>
              </a:rPr>
              <a:t>We adopt Adam for downstream real-world matrix completion tasks.</a:t>
            </a:r>
            <a:endParaRPr kumimoji="1" lang="zh-CN" altLang="en-US" sz="2400" dirty="0">
              <a:latin typeface="Times New Roman" panose="02020603050405020304" pitchFamily="18" charset="0"/>
              <a:cs typeface="Times New Roman" panose="02020603050405020304" pitchFamily="18" charset="0"/>
            </a:endParaRPr>
          </a:p>
        </p:txBody>
      </p:sp>
      <p:pic>
        <p:nvPicPr>
          <p:cNvPr id="30" name="图片 29" descr="图表, 折线图&#10;&#10;描述已自动生成">
            <a:extLst>
              <a:ext uri="{FF2B5EF4-FFF2-40B4-BE49-F238E27FC236}">
                <a16:creationId xmlns:a16="http://schemas.microsoft.com/office/drawing/2014/main" id="{C12B63A9-4D76-6B23-7B0E-30EF21B90904}"/>
              </a:ext>
            </a:extLst>
          </p:cNvPr>
          <p:cNvPicPr>
            <a:picLocks noChangeAspect="1"/>
          </p:cNvPicPr>
          <p:nvPr/>
        </p:nvPicPr>
        <p:blipFill>
          <a:blip r:embed="rId6"/>
          <a:stretch>
            <a:fillRect/>
          </a:stretch>
        </p:blipFill>
        <p:spPr>
          <a:xfrm>
            <a:off x="7581677" y="2795005"/>
            <a:ext cx="4523137" cy="2656446"/>
          </a:xfrm>
          <a:prstGeom prst="rect">
            <a:avLst/>
          </a:prstGeom>
        </p:spPr>
      </p:pic>
      <p:sp>
        <p:nvSpPr>
          <p:cNvPr id="6" name="文本框 5">
            <a:extLst>
              <a:ext uri="{FF2B5EF4-FFF2-40B4-BE49-F238E27FC236}">
                <a16:creationId xmlns:a16="http://schemas.microsoft.com/office/drawing/2014/main" id="{625BD780-5EA5-5F46-C6CF-F556623F9744}"/>
              </a:ext>
            </a:extLst>
          </p:cNvPr>
          <p:cNvSpPr txBox="1"/>
          <p:nvPr/>
        </p:nvSpPr>
        <p:spPr>
          <a:xfrm>
            <a:off x="5691084" y="4409953"/>
            <a:ext cx="177282" cy="219881"/>
          </a:xfrm>
          <a:prstGeom prst="rect">
            <a:avLst/>
          </a:prstGeom>
          <a:noFill/>
          <a:ln w="31750">
            <a:solidFill>
              <a:schemeClr val="accent4"/>
            </a:solidFill>
          </a:ln>
        </p:spPr>
        <p:txBody>
          <a:bodyPr wrap="square" rtlCol="0">
            <a:spAutoFit/>
          </a:bodyPr>
          <a:lstStyle/>
          <a:p>
            <a:pPr algn="ctr"/>
            <a:endParaRPr kumimoji="1" lang="zh-CN" altLang="en-US" sz="20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5C9E6655-46BA-164D-3162-44FEBCDBD71D}"/>
              </a:ext>
            </a:extLst>
          </p:cNvPr>
          <p:cNvSpPr txBox="1"/>
          <p:nvPr/>
        </p:nvSpPr>
        <p:spPr>
          <a:xfrm>
            <a:off x="6167072" y="5094789"/>
            <a:ext cx="177282" cy="219881"/>
          </a:xfrm>
          <a:prstGeom prst="rect">
            <a:avLst/>
          </a:prstGeom>
          <a:noFill/>
          <a:ln w="31750">
            <a:solidFill>
              <a:schemeClr val="accent4"/>
            </a:solidFill>
          </a:ln>
        </p:spPr>
        <p:txBody>
          <a:bodyPr wrap="square" rtlCol="0">
            <a:spAutoFit/>
          </a:bodyPr>
          <a:lstStyle/>
          <a:p>
            <a:pPr algn="ctr"/>
            <a:endParaRPr kumimoji="1" lang="zh-CN" altLang="en-US" sz="20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2FE36605-E5E1-D66D-2009-19BC401479F1}"/>
              </a:ext>
            </a:extLst>
          </p:cNvPr>
          <p:cNvSpPr txBox="1"/>
          <p:nvPr/>
        </p:nvSpPr>
        <p:spPr>
          <a:xfrm>
            <a:off x="350367" y="1589629"/>
            <a:ext cx="3005379" cy="461665"/>
          </a:xfrm>
          <a:prstGeom prst="rect">
            <a:avLst/>
          </a:prstGeom>
          <a:noFill/>
        </p:spPr>
        <p:txBody>
          <a:bodyPr wrap="square">
            <a:spAutoFit/>
          </a:bodyPr>
          <a:lstStyle/>
          <a:p>
            <a:r>
              <a:rPr lang="zh-CN" altLang="en-US" sz="2400" b="1" dirty="0">
                <a:latin typeface="Times New Roman" panose="02020603050405020304" pitchFamily="18" charset="0"/>
                <a:cs typeface="Times New Roman" panose="02020603050405020304" pitchFamily="18" charset="0"/>
              </a:rPr>
              <a:t>Prediction formula</a:t>
            </a:r>
          </a:p>
        </p:txBody>
      </p:sp>
      <p:sp>
        <p:nvSpPr>
          <p:cNvPr id="15" name="文本框 14">
            <a:extLst>
              <a:ext uri="{FF2B5EF4-FFF2-40B4-BE49-F238E27FC236}">
                <a16:creationId xmlns:a16="http://schemas.microsoft.com/office/drawing/2014/main" id="{C723655D-3332-A6AB-1516-56EC91795BC6}"/>
              </a:ext>
            </a:extLst>
          </p:cNvPr>
          <p:cNvSpPr txBox="1"/>
          <p:nvPr/>
        </p:nvSpPr>
        <p:spPr>
          <a:xfrm>
            <a:off x="350367" y="2119972"/>
            <a:ext cx="884413" cy="646331"/>
          </a:xfrm>
          <a:prstGeom prst="rect">
            <a:avLst/>
          </a:prstGeom>
          <a:noFill/>
        </p:spPr>
        <p:txBody>
          <a:bodyPr wrap="square">
            <a:spAutoFit/>
          </a:bodyPr>
          <a:lstStyle/>
          <a:p>
            <a:pPr algn="ctr"/>
            <a:r>
              <a:rPr lang="zh-CN" altLang="en-US" dirty="0">
                <a:latin typeface="Times New Roman" panose="02020603050405020304" pitchFamily="18" charset="0"/>
                <a:cs typeface="Times New Roman" panose="02020603050405020304" pitchFamily="18" charset="0"/>
              </a:rPr>
              <a:t>Global bias</a:t>
            </a:r>
          </a:p>
        </p:txBody>
      </p:sp>
      <p:pic>
        <p:nvPicPr>
          <p:cNvPr id="17" name="图片 16" descr="图片包含 示意图&#10;&#10;描述已自动生成">
            <a:extLst>
              <a:ext uri="{FF2B5EF4-FFF2-40B4-BE49-F238E27FC236}">
                <a16:creationId xmlns:a16="http://schemas.microsoft.com/office/drawing/2014/main" id="{288D3EA6-C67E-BB49-57F9-7350B1B7FAE8}"/>
              </a:ext>
            </a:extLst>
          </p:cNvPr>
          <p:cNvPicPr>
            <a:picLocks noChangeAspect="1"/>
          </p:cNvPicPr>
          <p:nvPr/>
        </p:nvPicPr>
        <p:blipFill>
          <a:blip r:embed="rId7"/>
          <a:srcRect l="4813" t="13650" r="4212" b="1251"/>
          <a:stretch/>
        </p:blipFill>
        <p:spPr>
          <a:xfrm>
            <a:off x="1172681" y="2134257"/>
            <a:ext cx="1398701" cy="556204"/>
          </a:xfrm>
          <a:prstGeom prst="rect">
            <a:avLst/>
          </a:prstGeom>
        </p:spPr>
      </p:pic>
      <p:sp>
        <p:nvSpPr>
          <p:cNvPr id="21" name="文本框 20">
            <a:extLst>
              <a:ext uri="{FF2B5EF4-FFF2-40B4-BE49-F238E27FC236}">
                <a16:creationId xmlns:a16="http://schemas.microsoft.com/office/drawing/2014/main" id="{14C45CC6-1B7F-C955-D390-7DF59CFDA134}"/>
              </a:ext>
            </a:extLst>
          </p:cNvPr>
          <p:cNvSpPr txBox="1"/>
          <p:nvPr/>
        </p:nvSpPr>
        <p:spPr>
          <a:xfrm>
            <a:off x="2670063" y="2106686"/>
            <a:ext cx="674370" cy="646331"/>
          </a:xfrm>
          <a:prstGeom prst="rect">
            <a:avLst/>
          </a:prstGeom>
          <a:noFill/>
        </p:spPr>
        <p:txBody>
          <a:bodyPr wrap="square">
            <a:spAutoFit/>
          </a:bodyPr>
          <a:lstStyle/>
          <a:p>
            <a:pPr algn="ctr"/>
            <a:r>
              <a:rPr lang="zh-CN" altLang="en-US" dirty="0">
                <a:latin typeface="Times New Roman" panose="02020603050405020304" pitchFamily="18" charset="0"/>
                <a:cs typeface="Times New Roman" panose="02020603050405020304" pitchFamily="18" charset="0"/>
              </a:rPr>
              <a:t>User bias</a:t>
            </a:r>
          </a:p>
        </p:txBody>
      </p:sp>
      <p:pic>
        <p:nvPicPr>
          <p:cNvPr id="29" name="图片 28">
            <a:extLst>
              <a:ext uri="{FF2B5EF4-FFF2-40B4-BE49-F238E27FC236}">
                <a16:creationId xmlns:a16="http://schemas.microsoft.com/office/drawing/2014/main" id="{21D15C2B-FC84-1246-7A4C-21513F536D4F}"/>
              </a:ext>
            </a:extLst>
          </p:cNvPr>
          <p:cNvPicPr>
            <a:picLocks noChangeAspect="1"/>
          </p:cNvPicPr>
          <p:nvPr/>
        </p:nvPicPr>
        <p:blipFill>
          <a:blip r:embed="rId8"/>
          <a:srcRect l="3698" t="50" r="3047" b="729"/>
          <a:stretch/>
        </p:blipFill>
        <p:spPr>
          <a:xfrm>
            <a:off x="3307850" y="2212590"/>
            <a:ext cx="1644731" cy="355060"/>
          </a:xfrm>
          <a:prstGeom prst="rect">
            <a:avLst/>
          </a:prstGeom>
        </p:spPr>
      </p:pic>
      <p:sp>
        <p:nvSpPr>
          <p:cNvPr id="32" name="文本框 31">
            <a:extLst>
              <a:ext uri="{FF2B5EF4-FFF2-40B4-BE49-F238E27FC236}">
                <a16:creationId xmlns:a16="http://schemas.microsoft.com/office/drawing/2014/main" id="{89153E94-F35F-6DCC-5192-99F58E0155FE}"/>
              </a:ext>
            </a:extLst>
          </p:cNvPr>
          <p:cNvSpPr txBox="1"/>
          <p:nvPr/>
        </p:nvSpPr>
        <p:spPr>
          <a:xfrm>
            <a:off x="4998897" y="2116130"/>
            <a:ext cx="674370" cy="646331"/>
          </a:xfrm>
          <a:prstGeom prst="rect">
            <a:avLst/>
          </a:prstGeom>
          <a:noFill/>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tem bias</a:t>
            </a:r>
          </a:p>
        </p:txBody>
      </p:sp>
      <p:pic>
        <p:nvPicPr>
          <p:cNvPr id="34" name="图片 33">
            <a:extLst>
              <a:ext uri="{FF2B5EF4-FFF2-40B4-BE49-F238E27FC236}">
                <a16:creationId xmlns:a16="http://schemas.microsoft.com/office/drawing/2014/main" id="{9B32C10A-2791-1DAE-198A-761CDE4D9337}"/>
              </a:ext>
            </a:extLst>
          </p:cNvPr>
          <p:cNvPicPr>
            <a:picLocks noChangeAspect="1"/>
          </p:cNvPicPr>
          <p:nvPr/>
        </p:nvPicPr>
        <p:blipFill>
          <a:blip r:embed="rId9"/>
          <a:stretch>
            <a:fillRect/>
          </a:stretch>
        </p:blipFill>
        <p:spPr>
          <a:xfrm>
            <a:off x="5631513" y="2227225"/>
            <a:ext cx="1833378" cy="345419"/>
          </a:xfrm>
          <a:prstGeom prst="rect">
            <a:avLst/>
          </a:prstGeom>
        </p:spPr>
      </p:pic>
    </p:spTree>
    <p:extLst>
      <p:ext uri="{BB962C8B-B14F-4D97-AF65-F5344CB8AC3E}">
        <p14:creationId xmlns:p14="http://schemas.microsoft.com/office/powerpoint/2010/main" val="1292293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E25DF-E27B-E827-71C5-24D2BFDF774C}"/>
            </a:ext>
          </a:extLst>
        </p:cNvPr>
        <p:cNvGrpSpPr/>
        <p:nvPr/>
      </p:nvGrpSpPr>
      <p:grpSpPr>
        <a:xfrm>
          <a:off x="0" y="0"/>
          <a:ext cx="0" cy="0"/>
          <a:chOff x="0" y="0"/>
          <a:chExt cx="0" cy="0"/>
        </a:xfrm>
      </p:grpSpPr>
      <p:pic>
        <p:nvPicPr>
          <p:cNvPr id="14" name="图片 13" descr="图表, 直方图&#10;&#10;描述已自动生成">
            <a:extLst>
              <a:ext uri="{FF2B5EF4-FFF2-40B4-BE49-F238E27FC236}">
                <a16:creationId xmlns:a16="http://schemas.microsoft.com/office/drawing/2014/main" id="{CB62BF83-8896-795C-3B2A-6205000C4AF9}"/>
              </a:ext>
            </a:extLst>
          </p:cNvPr>
          <p:cNvPicPr>
            <a:picLocks noChangeAspect="1"/>
          </p:cNvPicPr>
          <p:nvPr/>
        </p:nvPicPr>
        <p:blipFill>
          <a:blip r:embed="rId2"/>
          <a:stretch>
            <a:fillRect/>
          </a:stretch>
        </p:blipFill>
        <p:spPr>
          <a:xfrm>
            <a:off x="3349812" y="3934517"/>
            <a:ext cx="4543813" cy="2498170"/>
          </a:xfrm>
          <a:prstGeom prst="rect">
            <a:avLst/>
          </a:prstGeom>
        </p:spPr>
      </p:pic>
      <p:sp>
        <p:nvSpPr>
          <p:cNvPr id="4" name="文本框 3">
            <a:extLst>
              <a:ext uri="{FF2B5EF4-FFF2-40B4-BE49-F238E27FC236}">
                <a16:creationId xmlns:a16="http://schemas.microsoft.com/office/drawing/2014/main" id="{5C4CCFDD-1F23-20C4-895E-6C13DD20EAC5}"/>
              </a:ext>
            </a:extLst>
          </p:cNvPr>
          <p:cNvSpPr txBox="1"/>
          <p:nvPr/>
        </p:nvSpPr>
        <p:spPr>
          <a:xfrm>
            <a:off x="118011" y="192032"/>
            <a:ext cx="5160571" cy="584775"/>
          </a:xfrm>
          <a:prstGeom prst="rect">
            <a:avLst/>
          </a:prstGeom>
          <a:noFill/>
        </p:spPr>
        <p:txBody>
          <a:bodyPr wrap="square" rtlCol="0">
            <a:spAutoFit/>
          </a:bodyPr>
          <a:lstStyle/>
          <a:p>
            <a:r>
              <a:rPr kumimoji="1" lang="en-US" altLang="zh-CN" sz="3200" b="1" dirty="0">
                <a:latin typeface="Times New Roman" panose="02020603050405020304" pitchFamily="18" charset="0"/>
                <a:cs typeface="Times New Roman" panose="02020603050405020304" pitchFamily="18" charset="0"/>
              </a:rPr>
              <a:t>Stage</a:t>
            </a:r>
            <a:r>
              <a:rPr kumimoji="1" lang="zh-CN" altLang="en-US" sz="3200" b="1" dirty="0">
                <a:latin typeface="Times New Roman" panose="02020603050405020304" pitchFamily="18" charset="0"/>
                <a:cs typeface="Times New Roman" panose="02020603050405020304" pitchFamily="18" charset="0"/>
              </a:rPr>
              <a:t> </a:t>
            </a:r>
            <a:r>
              <a:rPr kumimoji="1" lang="en-US" altLang="zh-CN" sz="3200" b="1" dirty="0">
                <a:latin typeface="Times New Roman" panose="02020603050405020304" pitchFamily="18" charset="0"/>
                <a:cs typeface="Times New Roman" panose="02020603050405020304" pitchFamily="18" charset="0"/>
              </a:rPr>
              <a:t>1</a:t>
            </a:r>
            <a:r>
              <a:rPr kumimoji="1" lang="zh-CN" altLang="en-US" sz="3200" b="1" dirty="0">
                <a:latin typeface="Times New Roman" panose="02020603050405020304" pitchFamily="18" charset="0"/>
                <a:cs typeface="Times New Roman" panose="02020603050405020304" pitchFamily="18" charset="0"/>
              </a:rPr>
              <a:t>：</a:t>
            </a:r>
            <a:r>
              <a:rPr lang="zh-CN" altLang="en-US" sz="3200" b="1" dirty="0">
                <a:solidFill>
                  <a:srgbClr val="000000"/>
                </a:solidFill>
                <a:effectLst/>
                <a:latin typeface="Times New Roman" panose="02020603050405020304" pitchFamily="18" charset="0"/>
                <a:cs typeface="Times New Roman" panose="02020603050405020304" pitchFamily="18" charset="0"/>
              </a:rPr>
              <a:t> </a:t>
            </a:r>
            <a:r>
              <a:rPr lang="en-US" altLang="zh-CN" sz="3200" b="1" dirty="0">
                <a:solidFill>
                  <a:srgbClr val="000000"/>
                </a:solidFill>
                <a:effectLst/>
                <a:latin typeface="Times New Roman" panose="02020603050405020304" pitchFamily="18" charset="0"/>
                <a:cs typeface="Times New Roman" panose="02020603050405020304" pitchFamily="18" charset="0"/>
              </a:rPr>
              <a:t>Netflix</a:t>
            </a:r>
            <a:r>
              <a:rPr lang="zh-CN" altLang="en-US" sz="3200" b="1" dirty="0">
                <a:solidFill>
                  <a:srgbClr val="000000"/>
                </a:solidFill>
                <a:effectLst/>
                <a:latin typeface="Times New Roman" panose="02020603050405020304" pitchFamily="18" charset="0"/>
                <a:cs typeface="Times New Roman" panose="02020603050405020304" pitchFamily="18" charset="0"/>
              </a:rPr>
              <a:t> </a:t>
            </a:r>
            <a:r>
              <a:rPr lang="en-US" altLang="zh-CN" sz="3200" b="1" dirty="0">
                <a:solidFill>
                  <a:srgbClr val="000000"/>
                </a:solidFill>
                <a:effectLst/>
                <a:latin typeface="Times New Roman" panose="02020603050405020304" pitchFamily="18" charset="0"/>
                <a:cs typeface="Times New Roman" panose="02020603050405020304" pitchFamily="18" charset="0"/>
              </a:rPr>
              <a:t>Validation</a:t>
            </a:r>
          </a:p>
        </p:txBody>
      </p:sp>
      <p:pic>
        <p:nvPicPr>
          <p:cNvPr id="6" name="图片 5" descr="表格&#10;&#10;描述已自动生成">
            <a:extLst>
              <a:ext uri="{FF2B5EF4-FFF2-40B4-BE49-F238E27FC236}">
                <a16:creationId xmlns:a16="http://schemas.microsoft.com/office/drawing/2014/main" id="{052FC5D9-F5A7-129E-F6F7-148B0BD67AD0}"/>
              </a:ext>
            </a:extLst>
          </p:cNvPr>
          <p:cNvPicPr>
            <a:picLocks noChangeAspect="1"/>
          </p:cNvPicPr>
          <p:nvPr/>
        </p:nvPicPr>
        <p:blipFill>
          <a:blip r:embed="rId3"/>
          <a:srcRect l="22195" t="25724" r="26898"/>
          <a:stretch/>
        </p:blipFill>
        <p:spPr>
          <a:xfrm>
            <a:off x="968483" y="1424211"/>
            <a:ext cx="4026877" cy="2180492"/>
          </a:xfrm>
          <a:prstGeom prst="rect">
            <a:avLst/>
          </a:prstGeom>
        </p:spPr>
      </p:pic>
      <p:sp>
        <p:nvSpPr>
          <p:cNvPr id="7" name="文本框 6">
            <a:extLst>
              <a:ext uri="{FF2B5EF4-FFF2-40B4-BE49-F238E27FC236}">
                <a16:creationId xmlns:a16="http://schemas.microsoft.com/office/drawing/2014/main" id="{B71001E7-64B7-7552-D41D-CBE2ADC43771}"/>
              </a:ext>
            </a:extLst>
          </p:cNvPr>
          <p:cNvSpPr txBox="1"/>
          <p:nvPr/>
        </p:nvSpPr>
        <p:spPr>
          <a:xfrm>
            <a:off x="312612" y="930144"/>
            <a:ext cx="3380157" cy="523220"/>
          </a:xfrm>
          <a:prstGeom prst="rect">
            <a:avLst/>
          </a:prstGeom>
          <a:noFill/>
        </p:spPr>
        <p:txBody>
          <a:bodyPr wrap="square" rtlCol="0">
            <a:spAutoFit/>
          </a:bodyPr>
          <a:lstStyle/>
          <a:p>
            <a:r>
              <a:rPr lang="en-US" altLang="zh-CN" sz="2800" dirty="0">
                <a:solidFill>
                  <a:srgbClr val="000000"/>
                </a:solidFill>
                <a:latin typeface="Helvetica" pitchFamily="2" charset="0"/>
              </a:rPr>
              <a:t>·</a:t>
            </a:r>
            <a:r>
              <a:rPr lang="zh-CN" altLang="en-US" sz="2800" dirty="0">
                <a:solidFill>
                  <a:srgbClr val="000000"/>
                </a:solidFill>
                <a:latin typeface="Helvetica" pitchFamily="2" charset="0"/>
              </a:rPr>
              <a:t> </a:t>
            </a:r>
            <a:r>
              <a:rPr lang="en-US" altLang="zh-CN" sz="2800" dirty="0">
                <a:solidFill>
                  <a:srgbClr val="000000"/>
                </a:solidFill>
                <a:effectLst/>
                <a:latin typeface="Helvetica" pitchFamily="2" charset="0"/>
              </a:rPr>
              <a:t>Netflix Grid Search</a:t>
            </a:r>
          </a:p>
        </p:txBody>
      </p:sp>
      <p:sp>
        <p:nvSpPr>
          <p:cNvPr id="10" name="文本框 9">
            <a:extLst>
              <a:ext uri="{FF2B5EF4-FFF2-40B4-BE49-F238E27FC236}">
                <a16:creationId xmlns:a16="http://schemas.microsoft.com/office/drawing/2014/main" id="{4D13E957-EB49-9FE9-8A85-99C155CC8673}"/>
              </a:ext>
            </a:extLst>
          </p:cNvPr>
          <p:cNvSpPr txBox="1"/>
          <p:nvPr/>
        </p:nvSpPr>
        <p:spPr>
          <a:xfrm>
            <a:off x="312612" y="3645591"/>
            <a:ext cx="3602896" cy="492443"/>
          </a:xfrm>
          <a:prstGeom prst="rect">
            <a:avLst/>
          </a:prstGeom>
          <a:noFill/>
        </p:spPr>
        <p:txBody>
          <a:bodyPr wrap="square" rtlCol="0">
            <a:spAutoFit/>
          </a:bodyPr>
          <a:lstStyle/>
          <a:p>
            <a:r>
              <a:rPr lang="en-US" altLang="zh-CN" sz="2600" dirty="0">
                <a:solidFill>
                  <a:srgbClr val="000000"/>
                </a:solidFill>
                <a:latin typeface="Helvetica" pitchFamily="2" charset="0"/>
              </a:rPr>
              <a:t>·</a:t>
            </a:r>
            <a:r>
              <a:rPr lang="zh-CN" altLang="en-US" sz="2600" dirty="0">
                <a:solidFill>
                  <a:srgbClr val="000000"/>
                </a:solidFill>
                <a:latin typeface="Helvetica" pitchFamily="2" charset="0"/>
              </a:rPr>
              <a:t> </a:t>
            </a:r>
            <a:r>
              <a:rPr lang="en-US" altLang="zh-CN" sz="2600" dirty="0">
                <a:solidFill>
                  <a:srgbClr val="000000"/>
                </a:solidFill>
                <a:effectLst/>
                <a:latin typeface="Helvetica" pitchFamily="2" charset="0"/>
              </a:rPr>
              <a:t>Predictive</a:t>
            </a:r>
            <a:r>
              <a:rPr lang="zh-CN" altLang="en-US" sz="2600" dirty="0">
                <a:solidFill>
                  <a:srgbClr val="000000"/>
                </a:solidFill>
                <a:effectLst/>
                <a:latin typeface="Helvetica" pitchFamily="2" charset="0"/>
              </a:rPr>
              <a:t> </a:t>
            </a:r>
            <a:r>
              <a:rPr lang="en-US" altLang="zh-CN" sz="2600" dirty="0">
                <a:solidFill>
                  <a:srgbClr val="000000"/>
                </a:solidFill>
                <a:effectLst/>
                <a:latin typeface="Helvetica" pitchFamily="2" charset="0"/>
              </a:rPr>
              <a:t>Rankings</a:t>
            </a:r>
          </a:p>
        </p:txBody>
      </p:sp>
      <p:pic>
        <p:nvPicPr>
          <p:cNvPr id="12" name="图片 11" descr="图表, 直方图&#10;&#10;描述已自动生成">
            <a:extLst>
              <a:ext uri="{FF2B5EF4-FFF2-40B4-BE49-F238E27FC236}">
                <a16:creationId xmlns:a16="http://schemas.microsoft.com/office/drawing/2014/main" id="{8B40CDD4-E01B-FBD2-9FB1-01A52F0B373B}"/>
              </a:ext>
            </a:extLst>
          </p:cNvPr>
          <p:cNvPicPr>
            <a:picLocks noChangeAspect="1"/>
          </p:cNvPicPr>
          <p:nvPr/>
        </p:nvPicPr>
        <p:blipFill>
          <a:blip r:embed="rId4"/>
          <a:srcRect l="7168"/>
          <a:stretch/>
        </p:blipFill>
        <p:spPr>
          <a:xfrm>
            <a:off x="7793549" y="3932585"/>
            <a:ext cx="4247495" cy="2352377"/>
          </a:xfrm>
          <a:prstGeom prst="rect">
            <a:avLst/>
          </a:prstGeom>
        </p:spPr>
      </p:pic>
      <p:sp>
        <p:nvSpPr>
          <p:cNvPr id="16" name="文本框 15">
            <a:extLst>
              <a:ext uri="{FF2B5EF4-FFF2-40B4-BE49-F238E27FC236}">
                <a16:creationId xmlns:a16="http://schemas.microsoft.com/office/drawing/2014/main" id="{22104F28-81E5-9C00-9593-058AE58643C3}"/>
              </a:ext>
            </a:extLst>
          </p:cNvPr>
          <p:cNvSpPr txBox="1"/>
          <p:nvPr/>
        </p:nvSpPr>
        <p:spPr>
          <a:xfrm>
            <a:off x="5571074" y="791614"/>
            <a:ext cx="6124574" cy="2677656"/>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Netflix Benchmark: Adam vs SVT</a:t>
            </a: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Strong real-world performance → gave us confidence to apply the method to </a:t>
            </a:r>
            <a:r>
              <a:rPr lang="en-US" altLang="zh-CN" sz="2400" b="1" dirty="0">
                <a:latin typeface="Times New Roman" panose="02020603050405020304" pitchFamily="18" charset="0"/>
                <a:cs typeface="Times New Roman" panose="02020603050405020304" pitchFamily="18" charset="0"/>
              </a:rPr>
              <a:t>Expedia</a:t>
            </a:r>
            <a:r>
              <a:rPr lang="en-US" altLang="zh-CN" sz="2400" dirty="0">
                <a:latin typeface="Times New Roman" panose="02020603050405020304" pitchFamily="18" charset="0"/>
                <a:cs typeface="Times New Roman" panose="02020603050405020304" pitchFamily="18" charset="0"/>
              </a:rPr>
              <a:t> </a:t>
            </a:r>
            <a:endParaRPr lang="zh-CN" altLang="en-US" sz="2400" dirty="0">
              <a:latin typeface="Times New Roman" panose="02020603050405020304" pitchFamily="18" charset="0"/>
              <a:cs typeface="Times New Roman" panose="02020603050405020304" pitchFamily="18" charset="0"/>
            </a:endParaRPr>
          </a:p>
        </p:txBody>
      </p:sp>
      <p:pic>
        <p:nvPicPr>
          <p:cNvPr id="18" name="图片 17" descr="文本&#10;&#10;中度可信度描述已自动生成">
            <a:extLst>
              <a:ext uri="{FF2B5EF4-FFF2-40B4-BE49-F238E27FC236}">
                <a16:creationId xmlns:a16="http://schemas.microsoft.com/office/drawing/2014/main" id="{92C4F1A1-5DE4-4767-82F9-D65142977E47}"/>
              </a:ext>
            </a:extLst>
          </p:cNvPr>
          <p:cNvPicPr>
            <a:picLocks noChangeAspect="1"/>
          </p:cNvPicPr>
          <p:nvPr/>
        </p:nvPicPr>
        <p:blipFill>
          <a:blip r:embed="rId5"/>
          <a:stretch>
            <a:fillRect/>
          </a:stretch>
        </p:blipFill>
        <p:spPr>
          <a:xfrm>
            <a:off x="5789268" y="1240121"/>
            <a:ext cx="6194854" cy="1322969"/>
          </a:xfrm>
          <a:prstGeom prst="rect">
            <a:avLst/>
          </a:prstGeom>
        </p:spPr>
      </p:pic>
      <p:pic>
        <p:nvPicPr>
          <p:cNvPr id="3" name="图片 2" descr="表格&#10;&#10;描述已自动生成">
            <a:extLst>
              <a:ext uri="{FF2B5EF4-FFF2-40B4-BE49-F238E27FC236}">
                <a16:creationId xmlns:a16="http://schemas.microsoft.com/office/drawing/2014/main" id="{691EF153-B8AE-0D06-742A-7E7BEE3E9F70}"/>
              </a:ext>
            </a:extLst>
          </p:cNvPr>
          <p:cNvPicPr>
            <a:picLocks noChangeAspect="1"/>
          </p:cNvPicPr>
          <p:nvPr/>
        </p:nvPicPr>
        <p:blipFill>
          <a:blip r:embed="rId6"/>
          <a:stretch>
            <a:fillRect/>
          </a:stretch>
        </p:blipFill>
        <p:spPr>
          <a:xfrm>
            <a:off x="150956" y="4928664"/>
            <a:ext cx="3380157" cy="1903113"/>
          </a:xfrm>
          <a:prstGeom prst="rect">
            <a:avLst/>
          </a:prstGeom>
        </p:spPr>
      </p:pic>
      <p:sp>
        <p:nvSpPr>
          <p:cNvPr id="5" name="右箭头 4">
            <a:extLst>
              <a:ext uri="{FF2B5EF4-FFF2-40B4-BE49-F238E27FC236}">
                <a16:creationId xmlns:a16="http://schemas.microsoft.com/office/drawing/2014/main" id="{4C7B7C80-2EB0-9A48-D9EE-584537E81684}"/>
              </a:ext>
            </a:extLst>
          </p:cNvPr>
          <p:cNvSpPr/>
          <p:nvPr/>
        </p:nvSpPr>
        <p:spPr>
          <a:xfrm rot="8791804">
            <a:off x="2862540" y="4801518"/>
            <a:ext cx="541404" cy="254292"/>
          </a:xfrm>
          <a:prstGeom prst="rightArrow">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圆角矩形 1">
            <a:extLst>
              <a:ext uri="{FF2B5EF4-FFF2-40B4-BE49-F238E27FC236}">
                <a16:creationId xmlns:a16="http://schemas.microsoft.com/office/drawing/2014/main" id="{5347FD70-DD7D-280B-DE81-1DD33F60B63D}"/>
              </a:ext>
            </a:extLst>
          </p:cNvPr>
          <p:cNvSpPr/>
          <p:nvPr/>
        </p:nvSpPr>
        <p:spPr>
          <a:xfrm>
            <a:off x="1163782" y="1947431"/>
            <a:ext cx="3616035" cy="172009"/>
          </a:xfrm>
          <a:prstGeom prst="roundRect">
            <a:avLst/>
          </a:prstGeom>
          <a:noFill/>
          <a:ln w="317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6865236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DABB248-3C29-096A-3E24-E030DD8F5B0D}"/>
              </a:ext>
            </a:extLst>
          </p:cNvPr>
          <p:cNvSpPr txBox="1"/>
          <p:nvPr/>
        </p:nvSpPr>
        <p:spPr>
          <a:xfrm>
            <a:off x="118011" y="192032"/>
            <a:ext cx="8515350" cy="584775"/>
          </a:xfrm>
          <a:prstGeom prst="rect">
            <a:avLst/>
          </a:prstGeom>
          <a:noFill/>
        </p:spPr>
        <p:txBody>
          <a:bodyPr wrap="square" rtlCol="0">
            <a:spAutoFit/>
          </a:bodyPr>
          <a:lstStyle/>
          <a:p>
            <a:r>
              <a:rPr kumimoji="1" lang="en-US" altLang="zh-CN" sz="3200" b="1" dirty="0">
                <a:latin typeface="Times New Roman" panose="02020603050405020304" pitchFamily="18" charset="0"/>
                <a:cs typeface="Times New Roman" panose="02020603050405020304" pitchFamily="18" charset="0"/>
              </a:rPr>
              <a:t>Stage</a:t>
            </a:r>
            <a:r>
              <a:rPr kumimoji="1" lang="zh-CN" altLang="en-US" sz="3200" b="1" dirty="0">
                <a:latin typeface="Times New Roman" panose="02020603050405020304" pitchFamily="18" charset="0"/>
                <a:cs typeface="Times New Roman" panose="02020603050405020304" pitchFamily="18" charset="0"/>
              </a:rPr>
              <a:t> </a:t>
            </a:r>
            <a:r>
              <a:rPr kumimoji="1" lang="en-US" altLang="zh-CN" sz="3200" b="1" dirty="0">
                <a:latin typeface="Times New Roman" panose="02020603050405020304" pitchFamily="18" charset="0"/>
                <a:cs typeface="Times New Roman" panose="02020603050405020304" pitchFamily="18" charset="0"/>
              </a:rPr>
              <a:t>2</a:t>
            </a:r>
            <a:r>
              <a:rPr kumimoji="1" lang="zh-CN" altLang="en-US" sz="3200" b="1" dirty="0">
                <a:latin typeface="Times New Roman" panose="02020603050405020304" pitchFamily="18" charset="0"/>
                <a:cs typeface="Times New Roman" panose="02020603050405020304" pitchFamily="18" charset="0"/>
              </a:rPr>
              <a:t>：</a:t>
            </a:r>
            <a:r>
              <a:rPr lang="en-US" altLang="zh-CN" sz="3200" dirty="0">
                <a:solidFill>
                  <a:srgbClr val="000000"/>
                </a:solidFill>
                <a:effectLst/>
                <a:latin typeface="Times New Roman" panose="02020603050405020304" pitchFamily="18" charset="0"/>
                <a:cs typeface="Times New Roman" panose="02020603050405020304" pitchFamily="18" charset="0"/>
              </a:rPr>
              <a:t>Matrix</a:t>
            </a:r>
            <a:r>
              <a:rPr lang="zh-CN" altLang="en-US" sz="3200" dirty="0">
                <a:solidFill>
                  <a:srgbClr val="000000"/>
                </a:solidFill>
                <a:effectLst/>
                <a:latin typeface="Times New Roman" panose="02020603050405020304" pitchFamily="18" charset="0"/>
                <a:cs typeface="Times New Roman" panose="02020603050405020304" pitchFamily="18" charset="0"/>
              </a:rPr>
              <a:t> </a:t>
            </a:r>
            <a:r>
              <a:rPr lang="en-US" altLang="zh-CN" sz="3200" dirty="0">
                <a:solidFill>
                  <a:srgbClr val="000000"/>
                </a:solidFill>
                <a:effectLst/>
                <a:latin typeface="Times New Roman" panose="02020603050405020304" pitchFamily="18" charset="0"/>
                <a:cs typeface="Times New Roman" panose="02020603050405020304" pitchFamily="18" charset="0"/>
              </a:rPr>
              <a:t>Completion</a:t>
            </a:r>
            <a:r>
              <a:rPr lang="zh-CN" altLang="en-US" sz="3200" dirty="0">
                <a:solidFill>
                  <a:srgbClr val="000000"/>
                </a:solidFill>
                <a:effectLst/>
                <a:latin typeface="Times New Roman" panose="02020603050405020304" pitchFamily="18" charset="0"/>
                <a:cs typeface="Times New Roman" panose="02020603050405020304" pitchFamily="18" charset="0"/>
              </a:rPr>
              <a:t> </a:t>
            </a:r>
            <a:r>
              <a:rPr lang="en-US" altLang="zh-CN" sz="3200" dirty="0">
                <a:solidFill>
                  <a:srgbClr val="000000"/>
                </a:solidFill>
                <a:effectLst/>
                <a:latin typeface="Times New Roman" panose="02020603050405020304" pitchFamily="18" charset="0"/>
                <a:cs typeface="Times New Roman" panose="02020603050405020304" pitchFamily="18" charset="0"/>
              </a:rPr>
              <a:t>in</a:t>
            </a:r>
            <a:r>
              <a:rPr lang="zh-CN" altLang="en-US" sz="3200" dirty="0">
                <a:solidFill>
                  <a:srgbClr val="000000"/>
                </a:solidFill>
                <a:effectLst/>
                <a:latin typeface="Times New Roman" panose="02020603050405020304" pitchFamily="18" charset="0"/>
                <a:cs typeface="Times New Roman" panose="02020603050405020304" pitchFamily="18" charset="0"/>
              </a:rPr>
              <a:t> </a:t>
            </a:r>
            <a:r>
              <a:rPr lang="en-US" altLang="zh-CN" sz="3200" dirty="0">
                <a:solidFill>
                  <a:srgbClr val="000000"/>
                </a:solidFill>
                <a:effectLst/>
                <a:latin typeface="Times New Roman" panose="02020603050405020304" pitchFamily="18" charset="0"/>
                <a:cs typeface="Times New Roman" panose="02020603050405020304" pitchFamily="18" charset="0"/>
              </a:rPr>
              <a:t>Expedia</a:t>
            </a:r>
          </a:p>
        </p:txBody>
      </p:sp>
      <p:sp>
        <p:nvSpPr>
          <p:cNvPr id="7" name="文本框 6">
            <a:extLst>
              <a:ext uri="{FF2B5EF4-FFF2-40B4-BE49-F238E27FC236}">
                <a16:creationId xmlns:a16="http://schemas.microsoft.com/office/drawing/2014/main" id="{F2F9E1C9-18E7-1505-FF50-23E59BD95395}"/>
              </a:ext>
            </a:extLst>
          </p:cNvPr>
          <p:cNvSpPr txBox="1"/>
          <p:nvPr/>
        </p:nvSpPr>
        <p:spPr>
          <a:xfrm>
            <a:off x="0" y="776807"/>
            <a:ext cx="4440892" cy="523220"/>
          </a:xfrm>
          <a:prstGeom prst="rect">
            <a:avLst/>
          </a:prstGeom>
          <a:noFill/>
        </p:spPr>
        <p:txBody>
          <a:bodyPr wrap="square" rtlCol="0">
            <a:spAutoFit/>
          </a:bodyPr>
          <a:lstStyle/>
          <a:p>
            <a:r>
              <a:rPr lang="en-US" altLang="zh-CN" sz="2800" dirty="0">
                <a:solidFill>
                  <a:srgbClr val="000000"/>
                </a:solidFill>
                <a:latin typeface="Times New Roman" panose="02020603050405020304" pitchFamily="18" charset="0"/>
                <a:cs typeface="Times New Roman" panose="02020603050405020304" pitchFamily="18" charset="0"/>
              </a:rPr>
              <a:t>·</a:t>
            </a:r>
            <a:r>
              <a:rPr lang="zh-CN" altLang="en-US" sz="2800" dirty="0">
                <a:solidFill>
                  <a:srgbClr val="000000"/>
                </a:solidFill>
                <a:latin typeface="Times New Roman" panose="02020603050405020304" pitchFamily="18" charset="0"/>
                <a:cs typeface="Times New Roman" panose="02020603050405020304" pitchFamily="18" charset="0"/>
              </a:rPr>
              <a:t> </a:t>
            </a:r>
            <a:r>
              <a:rPr lang="en-US" altLang="zh-CN" sz="2800" dirty="0">
                <a:solidFill>
                  <a:srgbClr val="000000"/>
                </a:solidFill>
                <a:effectLst/>
                <a:latin typeface="Times New Roman" panose="02020603050405020304" pitchFamily="18" charset="0"/>
                <a:cs typeface="Times New Roman" panose="02020603050405020304" pitchFamily="18" charset="0"/>
              </a:rPr>
              <a:t>Expedia Grid Search</a:t>
            </a:r>
          </a:p>
        </p:txBody>
      </p:sp>
      <p:pic>
        <p:nvPicPr>
          <p:cNvPr id="22" name="图片 21" descr="图表, 直方图&#10;&#10;描述已自动生成">
            <a:extLst>
              <a:ext uri="{FF2B5EF4-FFF2-40B4-BE49-F238E27FC236}">
                <a16:creationId xmlns:a16="http://schemas.microsoft.com/office/drawing/2014/main" id="{62AD1DB2-1571-FC66-FB41-977E77D478EE}"/>
              </a:ext>
            </a:extLst>
          </p:cNvPr>
          <p:cNvPicPr>
            <a:picLocks noChangeAspect="1"/>
          </p:cNvPicPr>
          <p:nvPr/>
        </p:nvPicPr>
        <p:blipFill>
          <a:blip r:embed="rId2"/>
          <a:stretch>
            <a:fillRect/>
          </a:stretch>
        </p:blipFill>
        <p:spPr>
          <a:xfrm>
            <a:off x="7147872" y="3942339"/>
            <a:ext cx="4841370" cy="2479726"/>
          </a:xfrm>
          <a:prstGeom prst="rect">
            <a:avLst/>
          </a:prstGeom>
        </p:spPr>
      </p:pic>
      <p:pic>
        <p:nvPicPr>
          <p:cNvPr id="24" name="图片 23" descr="图表, 折线图&#10;&#10;描述已自动生成">
            <a:extLst>
              <a:ext uri="{FF2B5EF4-FFF2-40B4-BE49-F238E27FC236}">
                <a16:creationId xmlns:a16="http://schemas.microsoft.com/office/drawing/2014/main" id="{BCE47017-CE9D-051A-CEB7-79DC257B5274}"/>
              </a:ext>
            </a:extLst>
          </p:cNvPr>
          <p:cNvPicPr>
            <a:picLocks noChangeAspect="1"/>
          </p:cNvPicPr>
          <p:nvPr/>
        </p:nvPicPr>
        <p:blipFill>
          <a:blip r:embed="rId3"/>
          <a:stretch>
            <a:fillRect/>
          </a:stretch>
        </p:blipFill>
        <p:spPr>
          <a:xfrm>
            <a:off x="7340743" y="213158"/>
            <a:ext cx="4354904" cy="3462723"/>
          </a:xfrm>
          <a:prstGeom prst="rect">
            <a:avLst/>
          </a:prstGeom>
        </p:spPr>
      </p:pic>
      <p:pic>
        <p:nvPicPr>
          <p:cNvPr id="26" name="图片 25" descr="表格&#10;&#10;描述已自动生成">
            <a:extLst>
              <a:ext uri="{FF2B5EF4-FFF2-40B4-BE49-F238E27FC236}">
                <a16:creationId xmlns:a16="http://schemas.microsoft.com/office/drawing/2014/main" id="{2567229D-CBE9-63F6-EFE9-24C38018B16A}"/>
              </a:ext>
            </a:extLst>
          </p:cNvPr>
          <p:cNvPicPr>
            <a:picLocks noChangeAspect="1"/>
          </p:cNvPicPr>
          <p:nvPr/>
        </p:nvPicPr>
        <p:blipFill>
          <a:blip r:embed="rId4"/>
          <a:stretch>
            <a:fillRect/>
          </a:stretch>
        </p:blipFill>
        <p:spPr>
          <a:xfrm>
            <a:off x="681896" y="1198877"/>
            <a:ext cx="5536608" cy="2082143"/>
          </a:xfrm>
          <a:prstGeom prst="rect">
            <a:avLst/>
          </a:prstGeom>
        </p:spPr>
      </p:pic>
      <p:sp>
        <p:nvSpPr>
          <p:cNvPr id="27" name="文本框 26">
            <a:extLst>
              <a:ext uri="{FF2B5EF4-FFF2-40B4-BE49-F238E27FC236}">
                <a16:creationId xmlns:a16="http://schemas.microsoft.com/office/drawing/2014/main" id="{59DC1BAB-1C08-3089-B83A-56D3B79FA1A6}"/>
              </a:ext>
            </a:extLst>
          </p:cNvPr>
          <p:cNvSpPr txBox="1"/>
          <p:nvPr/>
        </p:nvSpPr>
        <p:spPr>
          <a:xfrm>
            <a:off x="496353" y="3232923"/>
            <a:ext cx="6510815" cy="769441"/>
          </a:xfrm>
          <a:prstGeom prst="rect">
            <a:avLst/>
          </a:prstGeom>
          <a:noFill/>
        </p:spPr>
        <p:txBody>
          <a:bodyPr wrap="square" rtlCol="0">
            <a:spAutoFit/>
          </a:bodyPr>
          <a:lstStyle/>
          <a:p>
            <a:r>
              <a:rPr kumimoji="1" lang="en-US" altLang="zh-CN" sz="2200" dirty="0">
                <a:latin typeface="Times New Roman" panose="02020603050405020304" pitchFamily="18" charset="0"/>
                <a:cs typeface="Times New Roman" panose="02020603050405020304" pitchFamily="18" charset="0"/>
              </a:rPr>
              <a:t>Empirically, grid search results showed that Huber consistently outperformed MSE in terms of final</a:t>
            </a:r>
            <a:r>
              <a:rPr kumimoji="1" lang="zh-CN" altLang="en-US" sz="2200" dirty="0">
                <a:latin typeface="Times New Roman" panose="02020603050405020304" pitchFamily="18" charset="0"/>
                <a:cs typeface="Times New Roman" panose="02020603050405020304" pitchFamily="18" charset="0"/>
              </a:rPr>
              <a:t> </a:t>
            </a:r>
            <a:r>
              <a:rPr kumimoji="1" lang="en-US" altLang="zh-CN" sz="2200" dirty="0">
                <a:latin typeface="Times New Roman" panose="02020603050405020304" pitchFamily="18" charset="0"/>
                <a:cs typeface="Times New Roman" panose="02020603050405020304" pitchFamily="18" charset="0"/>
              </a:rPr>
              <a:t>RMSE</a:t>
            </a:r>
            <a:endParaRPr kumimoji="1" lang="zh-CN" altLang="en-US" sz="2200"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430BCC6D-E00A-49BF-C0DB-F2A15F68A4E7}"/>
              </a:ext>
            </a:extLst>
          </p:cNvPr>
          <p:cNvSpPr txBox="1"/>
          <p:nvPr/>
        </p:nvSpPr>
        <p:spPr>
          <a:xfrm>
            <a:off x="496353" y="4576741"/>
            <a:ext cx="5847448" cy="1759456"/>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Early stopping triggered at </a:t>
            </a:r>
            <a:r>
              <a:rPr lang="en-US" altLang="zh-CN" sz="2000" b="1" dirty="0">
                <a:latin typeface="Times New Roman" panose="02020603050405020304" pitchFamily="18" charset="0"/>
                <a:cs typeface="Times New Roman" panose="02020603050405020304" pitchFamily="18" charset="0"/>
              </a:rPr>
              <a:t>epoch 27.</a:t>
            </a:r>
          </a:p>
          <a:p>
            <a:pPr>
              <a:lnSpc>
                <a:spcPts val="1000"/>
              </a:lnSpc>
            </a:pPr>
            <a:endParaRPr lang="en-US" altLang="zh-CN" sz="2000" dirty="0">
              <a:latin typeface="Times New Roman" panose="02020603050405020304" pitchFamily="18" charset="0"/>
              <a:cs typeface="Times New Roman" panose="02020603050405020304" pitchFamily="18" charset="0"/>
            </a:endParaRPr>
          </a:p>
          <a:p>
            <a:pPr lvl="1"/>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Extreme sparsity</a:t>
            </a:r>
            <a:r>
              <a:rPr lang="en-US" altLang="zh-CN" sz="2000" dirty="0">
                <a:latin typeface="Times New Roman" panose="02020603050405020304" pitchFamily="18" charset="0"/>
                <a:cs typeface="Times New Roman" panose="02020603050405020304" pitchFamily="18" charset="0"/>
              </a:rPr>
              <a:t> of the matrix</a:t>
            </a:r>
          </a:p>
          <a:p>
            <a:pPr lvl="1"/>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Noisy targets</a:t>
            </a:r>
          </a:p>
          <a:p>
            <a:pPr lvl="1"/>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Learned user/item biases may have absorbed most variation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Latent factors converged quickly</a:t>
            </a:r>
          </a:p>
        </p:txBody>
      </p:sp>
      <p:sp>
        <p:nvSpPr>
          <p:cNvPr id="31" name="文本框 30">
            <a:extLst>
              <a:ext uri="{FF2B5EF4-FFF2-40B4-BE49-F238E27FC236}">
                <a16:creationId xmlns:a16="http://schemas.microsoft.com/office/drawing/2014/main" id="{D77CB62F-A150-7065-F58C-3356033818C7}"/>
              </a:ext>
            </a:extLst>
          </p:cNvPr>
          <p:cNvSpPr txBox="1"/>
          <p:nvPr/>
        </p:nvSpPr>
        <p:spPr>
          <a:xfrm>
            <a:off x="94152" y="4016645"/>
            <a:ext cx="6124352" cy="523220"/>
          </a:xfrm>
          <a:prstGeom prst="rect">
            <a:avLst/>
          </a:prstGeom>
          <a:noFill/>
        </p:spPr>
        <p:txBody>
          <a:bodyPr wrap="square">
            <a:spAutoFit/>
          </a:bodyPr>
          <a:lstStyle/>
          <a:p>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Discussion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Early Stopping</a:t>
            </a:r>
          </a:p>
        </p:txBody>
      </p:sp>
      <p:sp>
        <p:nvSpPr>
          <p:cNvPr id="2" name="圆角矩形 1">
            <a:extLst>
              <a:ext uri="{FF2B5EF4-FFF2-40B4-BE49-F238E27FC236}">
                <a16:creationId xmlns:a16="http://schemas.microsoft.com/office/drawing/2014/main" id="{F4AE8482-8BF6-9156-EB12-53D3759D5F83}"/>
              </a:ext>
            </a:extLst>
          </p:cNvPr>
          <p:cNvSpPr/>
          <p:nvPr/>
        </p:nvSpPr>
        <p:spPr>
          <a:xfrm>
            <a:off x="1594338" y="1722097"/>
            <a:ext cx="3633444" cy="162705"/>
          </a:xfrm>
          <a:prstGeom prst="roundRect">
            <a:avLst/>
          </a:prstGeom>
          <a:noFill/>
          <a:ln w="3175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564624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B6A7F03-42F9-96FB-2629-B96AB4BEDA83}"/>
              </a:ext>
            </a:extLst>
          </p:cNvPr>
          <p:cNvSpPr txBox="1"/>
          <p:nvPr/>
        </p:nvSpPr>
        <p:spPr>
          <a:xfrm>
            <a:off x="1306286" y="1609845"/>
            <a:ext cx="10580913" cy="1383264"/>
          </a:xfrm>
          <a:prstGeom prst="rect">
            <a:avLst/>
          </a:prstGeom>
          <a:noFill/>
        </p:spPr>
        <p:txBody>
          <a:bodyPr wrap="square">
            <a:spAutoFit/>
          </a:bodyPr>
          <a:lstStyle/>
          <a:p>
            <a:pPr>
              <a:lnSpc>
                <a:spcPct val="120000"/>
              </a:lnSpc>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Expedia’s matrix is </a:t>
            </a:r>
            <a:r>
              <a:rPr lang="en-US" altLang="zh-CN" sz="2400" b="1" dirty="0">
                <a:latin typeface="Times New Roman" panose="02020603050405020304" pitchFamily="18" charset="0"/>
                <a:cs typeface="Times New Roman" panose="02020603050405020304" pitchFamily="18" charset="0"/>
              </a:rPr>
              <a:t>extremely sparse</a:t>
            </a:r>
            <a:r>
              <a:rPr lang="en-US" altLang="zh-CN" sz="2400" dirty="0">
                <a:latin typeface="Times New Roman" panose="02020603050405020304" pitchFamily="18" charset="0"/>
                <a:cs typeface="Times New Roman" panose="02020603050405020304" pitchFamily="18" charset="0"/>
              </a:rPr>
              <a:t> (&lt; 1%), below recovery thresholds</a:t>
            </a:r>
          </a:p>
          <a:p>
            <a:pPr>
              <a:lnSpc>
                <a:spcPct val="120000"/>
              </a:lnSpc>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Scores are </a:t>
            </a:r>
            <a:r>
              <a:rPr lang="en-US" altLang="zh-CN" sz="2400" b="1" dirty="0">
                <a:latin typeface="Times New Roman" panose="02020603050405020304" pitchFamily="18" charset="0"/>
                <a:cs typeface="Times New Roman" panose="02020603050405020304" pitchFamily="18" charset="0"/>
              </a:rPr>
              <a:t>model-derived</a:t>
            </a:r>
            <a:r>
              <a:rPr lang="en-US" altLang="zh-CN" sz="2400" dirty="0">
                <a:latin typeface="Times New Roman" panose="02020603050405020304" pitchFamily="18" charset="0"/>
                <a:cs typeface="Times New Roman" panose="02020603050405020304" pitchFamily="18" charset="0"/>
              </a:rPr>
              <a:t>, not ground-truth feedback</a:t>
            </a:r>
          </a:p>
          <a:p>
            <a:pPr>
              <a:lnSpc>
                <a:spcPct val="120000"/>
              </a:lnSpc>
              <a:buFont typeface="Arial" panose="020B0604020202020204" pitchFamily="34" charset="0"/>
              <a:buChar char="•"/>
            </a:pP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Clustering</a:t>
            </a:r>
            <a:r>
              <a:rPr lang="en-US" altLang="zh-CN" sz="2400" dirty="0">
                <a:latin typeface="Times New Roman" panose="02020603050405020304" pitchFamily="18" charset="0"/>
                <a:cs typeface="Times New Roman" panose="02020603050405020304" pitchFamily="18" charset="0"/>
              </a:rPr>
              <a:t> users/items may improve coherence before completion</a:t>
            </a:r>
          </a:p>
        </p:txBody>
      </p:sp>
      <p:sp>
        <p:nvSpPr>
          <p:cNvPr id="6" name="文本框 5">
            <a:extLst>
              <a:ext uri="{FF2B5EF4-FFF2-40B4-BE49-F238E27FC236}">
                <a16:creationId xmlns:a16="http://schemas.microsoft.com/office/drawing/2014/main" id="{37A45CD2-B31F-D1FF-5559-DCCE5254F703}"/>
              </a:ext>
            </a:extLst>
          </p:cNvPr>
          <p:cNvSpPr txBox="1"/>
          <p:nvPr/>
        </p:nvSpPr>
        <p:spPr>
          <a:xfrm>
            <a:off x="181806" y="192032"/>
            <a:ext cx="8515350" cy="584775"/>
          </a:xfrm>
          <a:prstGeom prst="rect">
            <a:avLst/>
          </a:prstGeom>
          <a:noFill/>
        </p:spPr>
        <p:txBody>
          <a:bodyPr wrap="square" rtlCol="0">
            <a:spAutoFit/>
          </a:bodyPr>
          <a:lstStyle/>
          <a:p>
            <a:r>
              <a:rPr kumimoji="1" lang="en-US" altLang="zh-CN" sz="3200" b="1" dirty="0">
                <a:latin typeface="Times New Roman" panose="02020603050405020304" pitchFamily="18" charset="0"/>
                <a:cs typeface="Times New Roman" panose="02020603050405020304" pitchFamily="18" charset="0"/>
              </a:rPr>
              <a:t>Stage</a:t>
            </a:r>
            <a:r>
              <a:rPr kumimoji="1" lang="zh-CN" altLang="en-US" sz="3200" b="1" dirty="0">
                <a:latin typeface="Times New Roman" panose="02020603050405020304" pitchFamily="18" charset="0"/>
                <a:cs typeface="Times New Roman" panose="02020603050405020304" pitchFamily="18" charset="0"/>
              </a:rPr>
              <a:t> </a:t>
            </a:r>
            <a:r>
              <a:rPr kumimoji="1" lang="en-US" altLang="zh-CN" sz="3200" b="1" dirty="0">
                <a:latin typeface="Times New Roman" panose="02020603050405020304" pitchFamily="18" charset="0"/>
                <a:cs typeface="Times New Roman" panose="02020603050405020304" pitchFamily="18" charset="0"/>
              </a:rPr>
              <a:t>2</a:t>
            </a:r>
            <a:r>
              <a:rPr kumimoji="1" lang="zh-CN" altLang="en-US" sz="3200" b="1" dirty="0">
                <a:latin typeface="Times New Roman" panose="02020603050405020304" pitchFamily="18" charset="0"/>
                <a:cs typeface="Times New Roman" panose="02020603050405020304" pitchFamily="18" charset="0"/>
              </a:rPr>
              <a:t>：</a:t>
            </a:r>
            <a:r>
              <a:rPr lang="en-US" altLang="zh-CN" sz="3200" dirty="0">
                <a:solidFill>
                  <a:srgbClr val="000000"/>
                </a:solidFill>
                <a:effectLst/>
                <a:latin typeface="Times New Roman" panose="02020603050405020304" pitchFamily="18" charset="0"/>
                <a:cs typeface="Times New Roman" panose="02020603050405020304" pitchFamily="18" charset="0"/>
              </a:rPr>
              <a:t>Matrix</a:t>
            </a:r>
            <a:r>
              <a:rPr lang="zh-CN" altLang="en-US" sz="3200" dirty="0">
                <a:solidFill>
                  <a:srgbClr val="000000"/>
                </a:solidFill>
                <a:effectLst/>
                <a:latin typeface="Times New Roman" panose="02020603050405020304" pitchFamily="18" charset="0"/>
                <a:cs typeface="Times New Roman" panose="02020603050405020304" pitchFamily="18" charset="0"/>
              </a:rPr>
              <a:t> </a:t>
            </a:r>
            <a:r>
              <a:rPr lang="en-US" altLang="zh-CN" sz="3200" dirty="0">
                <a:solidFill>
                  <a:srgbClr val="000000"/>
                </a:solidFill>
                <a:effectLst/>
                <a:latin typeface="Times New Roman" panose="02020603050405020304" pitchFamily="18" charset="0"/>
                <a:cs typeface="Times New Roman" panose="02020603050405020304" pitchFamily="18" charset="0"/>
              </a:rPr>
              <a:t>Completion</a:t>
            </a:r>
            <a:r>
              <a:rPr lang="zh-CN" altLang="en-US" sz="3200" dirty="0">
                <a:solidFill>
                  <a:srgbClr val="000000"/>
                </a:solidFill>
                <a:effectLst/>
                <a:latin typeface="Times New Roman" panose="02020603050405020304" pitchFamily="18" charset="0"/>
                <a:cs typeface="Times New Roman" panose="02020603050405020304" pitchFamily="18" charset="0"/>
              </a:rPr>
              <a:t> </a:t>
            </a:r>
            <a:r>
              <a:rPr lang="en-US" altLang="zh-CN" sz="3200" dirty="0">
                <a:solidFill>
                  <a:srgbClr val="000000"/>
                </a:solidFill>
                <a:effectLst/>
                <a:latin typeface="Times New Roman" panose="02020603050405020304" pitchFamily="18" charset="0"/>
                <a:cs typeface="Times New Roman" panose="02020603050405020304" pitchFamily="18" charset="0"/>
              </a:rPr>
              <a:t>in</a:t>
            </a:r>
            <a:r>
              <a:rPr lang="zh-CN" altLang="en-US" sz="3200" dirty="0">
                <a:solidFill>
                  <a:srgbClr val="000000"/>
                </a:solidFill>
                <a:effectLst/>
                <a:latin typeface="Times New Roman" panose="02020603050405020304" pitchFamily="18" charset="0"/>
                <a:cs typeface="Times New Roman" panose="02020603050405020304" pitchFamily="18" charset="0"/>
              </a:rPr>
              <a:t> </a:t>
            </a:r>
            <a:r>
              <a:rPr lang="en-US" altLang="zh-CN" sz="3200" dirty="0">
                <a:solidFill>
                  <a:srgbClr val="000000"/>
                </a:solidFill>
                <a:effectLst/>
                <a:latin typeface="Times New Roman" panose="02020603050405020304" pitchFamily="18" charset="0"/>
                <a:cs typeface="Times New Roman" panose="02020603050405020304" pitchFamily="18" charset="0"/>
              </a:rPr>
              <a:t>Expedia</a:t>
            </a:r>
          </a:p>
        </p:txBody>
      </p:sp>
      <p:sp>
        <p:nvSpPr>
          <p:cNvPr id="7" name="文本框 6">
            <a:extLst>
              <a:ext uri="{FF2B5EF4-FFF2-40B4-BE49-F238E27FC236}">
                <a16:creationId xmlns:a16="http://schemas.microsoft.com/office/drawing/2014/main" id="{6BDE758F-413E-E052-304E-A000C6BD640C}"/>
              </a:ext>
            </a:extLst>
          </p:cNvPr>
          <p:cNvSpPr txBox="1"/>
          <p:nvPr/>
        </p:nvSpPr>
        <p:spPr>
          <a:xfrm>
            <a:off x="522047" y="995602"/>
            <a:ext cx="4440892" cy="523220"/>
          </a:xfrm>
          <a:prstGeom prst="rect">
            <a:avLst/>
          </a:prstGeom>
          <a:noFill/>
        </p:spPr>
        <p:txBody>
          <a:bodyPr wrap="square" rtlCol="0">
            <a:spAutoFit/>
          </a:bodyPr>
          <a:lstStyle/>
          <a:p>
            <a:r>
              <a:rPr lang="en-US" altLang="zh-CN" sz="2800" dirty="0">
                <a:solidFill>
                  <a:srgbClr val="000000"/>
                </a:solidFill>
                <a:latin typeface="Times New Roman" panose="02020603050405020304" pitchFamily="18" charset="0"/>
                <a:cs typeface="Times New Roman" panose="02020603050405020304" pitchFamily="18" charset="0"/>
              </a:rPr>
              <a:t>·</a:t>
            </a:r>
            <a:r>
              <a:rPr lang="zh-CN" altLang="en-US" sz="2800" dirty="0">
                <a:solidFill>
                  <a:srgbClr val="000000"/>
                </a:solidFill>
                <a:latin typeface="Times New Roman" panose="02020603050405020304" pitchFamily="18" charset="0"/>
                <a:cs typeface="Times New Roman" panose="02020603050405020304" pitchFamily="18" charset="0"/>
              </a:rPr>
              <a:t> </a:t>
            </a:r>
            <a:r>
              <a:rPr lang="en-US" altLang="zh-CN" sz="2800" dirty="0">
                <a:solidFill>
                  <a:srgbClr val="000000"/>
                </a:solidFill>
                <a:effectLst/>
                <a:latin typeface="Times New Roman" panose="02020603050405020304" pitchFamily="18" charset="0"/>
                <a:cs typeface="Times New Roman" panose="02020603050405020304" pitchFamily="18" charset="0"/>
              </a:rPr>
              <a:t>Overall Reflections</a:t>
            </a:r>
          </a:p>
        </p:txBody>
      </p:sp>
      <p:sp>
        <p:nvSpPr>
          <p:cNvPr id="9" name="文本框 8">
            <a:extLst>
              <a:ext uri="{FF2B5EF4-FFF2-40B4-BE49-F238E27FC236}">
                <a16:creationId xmlns:a16="http://schemas.microsoft.com/office/drawing/2014/main" id="{EA4C8B7B-C5D1-DA86-6E84-C19EF5211553}"/>
              </a:ext>
            </a:extLst>
          </p:cNvPr>
          <p:cNvSpPr txBox="1"/>
          <p:nvPr/>
        </p:nvSpPr>
        <p:spPr>
          <a:xfrm>
            <a:off x="522047" y="4596574"/>
            <a:ext cx="10706987" cy="1754326"/>
          </a:xfrm>
          <a:prstGeom prst="rect">
            <a:avLst/>
          </a:prstGeom>
          <a:noFill/>
        </p:spPr>
        <p:txBody>
          <a:bodyPr wrap="square">
            <a:spAutoFit/>
          </a:bodyPr>
          <a:lstStyle/>
          <a:p>
            <a:r>
              <a:rPr lang="zh-CN" altLang="en-US" b="1" i="1" dirty="0">
                <a:latin typeface="Times New Roman" panose="02020603050405020304" pitchFamily="18" charset="0"/>
                <a:cs typeface="Times New Roman" panose="02020603050405020304" pitchFamily="18" charset="0"/>
              </a:rPr>
              <a:t>References</a:t>
            </a:r>
          </a:p>
          <a:p>
            <a:pPr lvl="1"/>
            <a:r>
              <a:rPr lang="zh-CN" altLang="en-US" dirty="0">
                <a:latin typeface="Times New Roman" panose="02020603050405020304" pitchFamily="18" charset="0"/>
                <a:cs typeface="Times New Roman" panose="02020603050405020304" pitchFamily="18" charset="0"/>
              </a:rPr>
              <a:t>• Y. Chi, “Low-rank matrix completion,” IEEE Signal Processing Magazine, vol. 35, no. 5, pp. 178–181, 2018.</a:t>
            </a:r>
          </a:p>
          <a:p>
            <a:pPr lvl="1"/>
            <a:r>
              <a:rPr lang="zh-CN" altLang="en-US" dirty="0">
                <a:latin typeface="Times New Roman" panose="02020603050405020304" pitchFamily="18" charset="0"/>
                <a:cs typeface="Times New Roman" panose="02020603050405020304" pitchFamily="18" charset="0"/>
              </a:rPr>
              <a:t>• J.-F. Cai, E. J. Cand`es, and Z. Shen, “A singular value thresholding algorithm for matrix com-pletion,” arXiv preprint arXiv:0810.3286, 2008.</a:t>
            </a:r>
          </a:p>
          <a:p>
            <a:pPr lvl="1"/>
            <a:r>
              <a:rPr lang="zh-CN" altLang="en-US" dirty="0">
                <a:latin typeface="Times New Roman" panose="02020603050405020304" pitchFamily="18" charset="0"/>
                <a:cs typeface="Times New Roman" panose="02020603050405020304" pitchFamily="18" charset="0"/>
              </a:rPr>
              <a:t>• O. Golden, “Netflix Problem – Singular Value Thresholding,” Kaggle Notebook, https://www.kaggle.com/code/odedgolden/netflix-problem-singular-value-thresholding/notebook</a:t>
            </a:r>
          </a:p>
        </p:txBody>
      </p:sp>
      <p:sp>
        <p:nvSpPr>
          <p:cNvPr id="3" name="文本框 2">
            <a:extLst>
              <a:ext uri="{FF2B5EF4-FFF2-40B4-BE49-F238E27FC236}">
                <a16:creationId xmlns:a16="http://schemas.microsoft.com/office/drawing/2014/main" id="{CE9CCDAB-E5D1-BEB0-DCF3-DD86B589FDDB}"/>
              </a:ext>
            </a:extLst>
          </p:cNvPr>
          <p:cNvSpPr txBox="1"/>
          <p:nvPr/>
        </p:nvSpPr>
        <p:spPr>
          <a:xfrm>
            <a:off x="1095004" y="3317788"/>
            <a:ext cx="10001992" cy="954107"/>
          </a:xfrm>
          <a:prstGeom prst="rect">
            <a:avLst/>
          </a:prstGeom>
          <a:noFill/>
        </p:spPr>
        <p:txBody>
          <a:bodyPr wrap="square">
            <a:spAutoFit/>
          </a:bodyPr>
          <a:lstStyle/>
          <a:p>
            <a:pPr algn="ctr"/>
            <a:r>
              <a:rPr lang="en-US" altLang="zh-CN" sz="2800" b="1" dirty="0">
                <a:solidFill>
                  <a:schemeClr val="accent4"/>
                </a:solidFill>
                <a:latin typeface="Times New Roman" panose="02020603050405020304" pitchFamily="18" charset="0"/>
                <a:cs typeface="Times New Roman" panose="02020603050405020304" pitchFamily="18" charset="0"/>
              </a:rPr>
              <a:t>Even</a:t>
            </a:r>
            <a:r>
              <a:rPr lang="zh-CN" altLang="en-US" sz="2800" b="1" dirty="0">
                <a:solidFill>
                  <a:schemeClr val="accent4"/>
                </a:solidFill>
                <a:latin typeface="Times New Roman" panose="02020603050405020304" pitchFamily="18" charset="0"/>
                <a:cs typeface="Times New Roman" panose="02020603050405020304" pitchFamily="18" charset="0"/>
              </a:rPr>
              <a:t> </a:t>
            </a:r>
            <a:r>
              <a:rPr lang="en-US" altLang="zh-CN" sz="2800" b="1" dirty="0">
                <a:solidFill>
                  <a:schemeClr val="accent4"/>
                </a:solidFill>
                <a:latin typeface="Times New Roman" panose="02020603050405020304" pitchFamily="18" charset="0"/>
                <a:cs typeface="Times New Roman" panose="02020603050405020304" pitchFamily="18" charset="0"/>
              </a:rPr>
              <a:t>under sparsity and noise labels, matrix completion proved viable and interpretable.</a:t>
            </a:r>
            <a:endParaRPr lang="zh-CN" altLang="en-US" sz="2800" b="1" dirty="0">
              <a:solidFill>
                <a:schemeClr val="accent4"/>
              </a:solidFill>
            </a:endParaRPr>
          </a:p>
        </p:txBody>
      </p:sp>
    </p:spTree>
    <p:extLst>
      <p:ext uri="{BB962C8B-B14F-4D97-AF65-F5344CB8AC3E}">
        <p14:creationId xmlns:p14="http://schemas.microsoft.com/office/powerpoint/2010/main" val="943878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76429-E828-5288-5C85-B22F414BD05F}"/>
              </a:ext>
            </a:extLst>
          </p:cNvPr>
          <p:cNvSpPr>
            <a:spLocks noGrp="1"/>
          </p:cNvSpPr>
          <p:nvPr>
            <p:ph type="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Problem Objective: What Problem Are We Solving?</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5D6E3EB-D6EC-FD94-C905-34DD9E114F9A}"/>
              </a:ext>
            </a:extLst>
          </p:cNvPr>
          <p:cNvSpPr>
            <a:spLocks noGrp="1"/>
          </p:cNvSpPr>
          <p:nvPr>
            <p:ph idx="1"/>
          </p:nvPr>
        </p:nvSpPr>
        <p:spPr/>
        <p:txBody>
          <a:bodyPr>
            <a:normAutofit/>
          </a:bodyPr>
          <a:lstStyle/>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Predict consumer hotel preference from personalized offer sets</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Estimate </a:t>
            </a:r>
            <a:r>
              <a:rPr lang="en-US" altLang="zh-CN" b="1" dirty="0">
                <a:latin typeface="Times New Roman" panose="02020603050405020304" pitchFamily="18" charset="0"/>
                <a:cs typeface="Times New Roman" panose="02020603050405020304" pitchFamily="18" charset="0"/>
              </a:rPr>
              <a:t>perceived utility</a:t>
            </a:r>
            <a:r>
              <a:rPr lang="en-US" altLang="zh-CN" dirty="0">
                <a:latin typeface="Times New Roman" panose="02020603050405020304" pitchFamily="18" charset="0"/>
                <a:cs typeface="Times New Roman" panose="02020603050405020304" pitchFamily="18" charset="0"/>
              </a:rPr>
              <a:t> of each hotel based on features</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Calculate choice probabilities</a:t>
            </a:r>
          </a:p>
          <a:p>
            <a:pPr>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Minimize error between predicted and actual selection outcomes</a:t>
            </a:r>
          </a:p>
          <a:p>
            <a:pPr marL="0" indent="0">
              <a:buNone/>
            </a:pPr>
            <a:endParaRPr lang="zh-CN" altLang="en-US" dirty="0"/>
          </a:p>
        </p:txBody>
      </p:sp>
      <p:graphicFrame>
        <p:nvGraphicFramePr>
          <p:cNvPr id="5" name="图示 4">
            <a:extLst>
              <a:ext uri="{FF2B5EF4-FFF2-40B4-BE49-F238E27FC236}">
                <a16:creationId xmlns:a16="http://schemas.microsoft.com/office/drawing/2014/main" id="{0EA78822-6C02-A5C9-C4E2-D4884602A8F2}"/>
              </a:ext>
            </a:extLst>
          </p:cNvPr>
          <p:cNvGraphicFramePr/>
          <p:nvPr>
            <p:extLst>
              <p:ext uri="{D42A27DB-BD31-4B8C-83A1-F6EECF244321}">
                <p14:modId xmlns:p14="http://schemas.microsoft.com/office/powerpoint/2010/main" val="2411260014"/>
              </p:ext>
            </p:extLst>
          </p:nvPr>
        </p:nvGraphicFramePr>
        <p:xfrm>
          <a:off x="1538889" y="3820510"/>
          <a:ext cx="9114221" cy="2790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60660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BB2FD5-6D07-EF19-93EF-816B957A9BAF}"/>
              </a:ext>
            </a:extLst>
          </p:cNvPr>
          <p:cNvSpPr>
            <a:spLocks noGrp="1"/>
          </p:cNvSpPr>
          <p:nvPr>
            <p:ph type="title"/>
          </p:nvPr>
        </p:nvSpPr>
        <p:spPr/>
        <p:txBody>
          <a:bodyPr/>
          <a:lstStyle/>
          <a:p>
            <a:r>
              <a:rPr lang="en-US" altLang="zh-CN" sz="3600" spc="300" dirty="0">
                <a:solidFill>
                  <a:schemeClr val="tx1">
                    <a:lumMod val="85000"/>
                    <a:lumOff val="15000"/>
                  </a:schemeClr>
                </a:solidFill>
                <a:latin typeface="Times New Roman" panose="02020603050405020304" pitchFamily="18" charset="0"/>
                <a:cs typeface="Times New Roman" panose="02020603050405020304" pitchFamily="18" charset="0"/>
              </a:rPr>
              <a:t>Self Critiques-Shuhan Zhang</a:t>
            </a:r>
            <a:endParaRPr lang="zh-CN" altLang="en-US" sz="36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96DBD8A1-A0CB-9027-912A-E4898A93A2EF}"/>
              </a:ext>
            </a:extLst>
          </p:cNvPr>
          <p:cNvSpPr>
            <a:spLocks noGrp="1"/>
          </p:cNvSpPr>
          <p:nvPr>
            <p:ph idx="1"/>
          </p:nvPr>
        </p:nvSpPr>
        <p:spPr/>
        <p:txBody>
          <a:bodyPr>
            <a:normAutofit fontScale="85000" lnSpcReduction="20000"/>
          </a:bodyPr>
          <a:lstStyle/>
          <a:p>
            <a:r>
              <a:rPr lang="en-US" altLang="zh-CN" dirty="0">
                <a:latin typeface="Times New Roman" panose="02020603050405020304" pitchFamily="18" charset="0"/>
                <a:cs typeface="Times New Roman" panose="02020603050405020304" pitchFamily="18" charset="0"/>
              </a:rPr>
              <a:t>What was the most surprising result or finding during the project?</a:t>
            </a:r>
          </a:p>
          <a:p>
            <a:r>
              <a:rPr lang="en-US" altLang="zh-CN" dirty="0">
                <a:latin typeface="Times New Roman" panose="02020603050405020304" pitchFamily="18" charset="0"/>
                <a:cs typeface="Times New Roman" panose="02020603050405020304" pitchFamily="18" charset="0"/>
              </a:rPr>
              <a:t>The most surprising finding was that neural networks performed worse than linear models on the preference learning task in terms of generalization. Despite their expressive power, neural networks were highly prone to overfitting in this setting. This revealed a key insight: neural networks are not universally superior, and there is no free lunch in machine learning. The inherent linearity in human decision-making gave linear models a natural advantage in this context.</a:t>
            </a:r>
          </a:p>
          <a:p>
            <a:r>
              <a:rPr lang="en-US" altLang="zh-CN" dirty="0">
                <a:latin typeface="Times New Roman" panose="02020603050405020304" pitchFamily="18" charset="0"/>
                <a:cs typeface="Times New Roman" panose="02020603050405020304" pitchFamily="18" charset="0"/>
              </a:rPr>
              <a:t>Which specific lecture topic, concept, or technique from the course was most useful for your project? Explain how.</a:t>
            </a:r>
          </a:p>
          <a:p>
            <a:r>
              <a:rPr lang="en-US" altLang="zh-CN" dirty="0">
                <a:latin typeface="Times New Roman" panose="02020603050405020304" pitchFamily="18" charset="0"/>
                <a:cs typeface="Times New Roman" panose="02020603050405020304" pitchFamily="18" charset="0"/>
              </a:rPr>
              <a:t>The lecture content on optimizers was particularly useful. In my project, I experimented with both L-BFGS and Adam, as well as different optimization strategies including full-batch and mini-batch training. Each optimizer and strategy affected performance differently, and understanding their mechanics helped me better tune my models for the specific task.</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03973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59D16-AC2B-7212-D70F-B9C1DCA0CD20}"/>
              </a:ext>
            </a:extLst>
          </p:cNvPr>
          <p:cNvSpPr>
            <a:spLocks noGrp="1"/>
          </p:cNvSpPr>
          <p:nvPr>
            <p:ph type="title"/>
          </p:nvPr>
        </p:nvSpPr>
        <p:spPr/>
        <p:txBody>
          <a:bodyPr/>
          <a:lstStyle/>
          <a:p>
            <a:r>
              <a:rPr lang="en-US" altLang="zh-CN" sz="4400" spc="300" dirty="0">
                <a:solidFill>
                  <a:schemeClr val="tx1">
                    <a:lumMod val="85000"/>
                    <a:lumOff val="15000"/>
                  </a:schemeClr>
                </a:solidFill>
                <a:latin typeface="Times New Roman" panose="02020603050405020304" pitchFamily="18" charset="0"/>
                <a:cs typeface="Times New Roman" panose="02020603050405020304" pitchFamily="18" charset="0"/>
              </a:rPr>
              <a:t>Self Critiques-Shuhan Zhang</a:t>
            </a:r>
            <a:endParaRPr lang="zh-CN" altLang="en-US" dirty="0"/>
          </a:p>
        </p:txBody>
      </p:sp>
      <p:sp>
        <p:nvSpPr>
          <p:cNvPr id="3" name="内容占位符 2">
            <a:extLst>
              <a:ext uri="{FF2B5EF4-FFF2-40B4-BE49-F238E27FC236}">
                <a16:creationId xmlns:a16="http://schemas.microsoft.com/office/drawing/2014/main" id="{4BAE740C-F0A6-8FA4-C6A4-FDC699CF96BD}"/>
              </a:ext>
            </a:extLst>
          </p:cNvPr>
          <p:cNvSpPr>
            <a:spLocks noGrp="1"/>
          </p:cNvSpPr>
          <p:nvPr>
            <p:ph idx="1"/>
          </p:nvPr>
        </p:nvSpPr>
        <p:spPr/>
        <p:txBody>
          <a:bodyPr>
            <a:normAutofit fontScale="85000" lnSpcReduction="20000"/>
          </a:bodyPr>
          <a:lstStyle/>
          <a:p>
            <a:r>
              <a:rPr lang="en-US" altLang="zh-CN" sz="2400" dirty="0">
                <a:latin typeface="Times New Roman" panose="02020603050405020304" pitchFamily="18" charset="0"/>
                <a:cs typeface="Times New Roman" panose="02020603050405020304" pitchFamily="18" charset="0"/>
              </a:rPr>
              <a:t>How has your perspective on applying optimization in practice changed since the beginning of the course?</a:t>
            </a:r>
          </a:p>
          <a:p>
            <a:r>
              <a:rPr lang="en-US" altLang="zh-CN" sz="2400" dirty="0">
                <a:latin typeface="Times New Roman" panose="02020603050405020304" pitchFamily="18" charset="0"/>
                <a:cs typeface="Times New Roman" panose="02020603050405020304" pitchFamily="18" charset="0"/>
              </a:rPr>
              <a:t>At the beginning of the course, I saw optimization as a standalone algorithmic problem. However, I’ve come to realize that optimization is deeply tied to the nature of the model and the task at hand. There is no universally best optimizer—each comes with its own trade-offs in convergence speed, generalization, and computational efficiency. Choosing and tuning an optimizer is as much an art as it is a science.</a:t>
            </a:r>
          </a:p>
          <a:p>
            <a:r>
              <a:rPr lang="en-US" altLang="zh-CN" sz="2400" dirty="0">
                <a:latin typeface="Times New Roman" panose="02020603050405020304" pitchFamily="18" charset="0"/>
                <a:cs typeface="Times New Roman" panose="02020603050405020304" pitchFamily="18" charset="0"/>
              </a:rPr>
              <a:t>If you had two more weeks, what specific next step would you take on the project?</a:t>
            </a:r>
          </a:p>
          <a:p>
            <a:r>
              <a:rPr lang="en-US" altLang="zh-CN" sz="2400" dirty="0">
                <a:latin typeface="Times New Roman" panose="02020603050405020304" pitchFamily="18" charset="0"/>
                <a:cs typeface="Times New Roman" panose="02020603050405020304" pitchFamily="18" charset="0"/>
              </a:rPr>
              <a:t>Given more time, I would apply the learned choice model to an assortment optimization problem—using predicted preferences to select product combinations that maximize overall utility or profit. This is a natural and practical downstream application of our model.</a:t>
            </a:r>
          </a:p>
          <a:p>
            <a:r>
              <a:rPr lang="en-US" altLang="zh-CN" sz="2400" dirty="0">
                <a:latin typeface="Times New Roman" panose="02020603050405020304" pitchFamily="18" charset="0"/>
                <a:cs typeface="Times New Roman" panose="02020603050405020304" pitchFamily="18" charset="0"/>
              </a:rPr>
              <a:t>If you could restart the project, what is the single biggest change you would make to your approach or plan?</a:t>
            </a:r>
          </a:p>
          <a:p>
            <a:r>
              <a:rPr lang="en-US" altLang="zh-CN" sz="2400" dirty="0">
                <a:latin typeface="Times New Roman" panose="02020603050405020304" pitchFamily="18" charset="0"/>
                <a:cs typeface="Times New Roman" panose="02020603050405020304" pitchFamily="18" charset="0"/>
              </a:rPr>
              <a:t>If I could start over, I would switch away from the Expedia dataset earlier for the matrix completion task. It turned out to be a poor fit for this purpose, and relying on synthetic data was not very informative. A better real-world dataset could have led to more meaningful insights.</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46810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CF7609-2EE7-3056-E7C4-33361E06B2A5}"/>
              </a:ext>
            </a:extLst>
          </p:cNvPr>
          <p:cNvSpPr>
            <a:spLocks noGrp="1"/>
          </p:cNvSpPr>
          <p:nvPr>
            <p:ph type="title"/>
          </p:nvPr>
        </p:nvSpPr>
        <p:spPr/>
        <p:txBody>
          <a:bodyPr/>
          <a:lstStyle/>
          <a:p>
            <a:r>
              <a:rPr lang="en-US" altLang="zh-CN" sz="4400" spc="300" dirty="0">
                <a:solidFill>
                  <a:schemeClr val="tx1">
                    <a:lumMod val="85000"/>
                    <a:lumOff val="15000"/>
                  </a:schemeClr>
                </a:solidFill>
                <a:latin typeface="Times New Roman" panose="02020603050405020304" pitchFamily="18" charset="0"/>
                <a:cs typeface="Times New Roman" panose="02020603050405020304" pitchFamily="18" charset="0"/>
              </a:rPr>
              <a:t>Self Critiques-Xinyu Zhang</a:t>
            </a:r>
            <a:endParaRPr lang="zh-CN" altLang="en-US" dirty="0"/>
          </a:p>
        </p:txBody>
      </p:sp>
      <p:sp>
        <p:nvSpPr>
          <p:cNvPr id="3" name="内容占位符 2">
            <a:extLst>
              <a:ext uri="{FF2B5EF4-FFF2-40B4-BE49-F238E27FC236}">
                <a16:creationId xmlns:a16="http://schemas.microsoft.com/office/drawing/2014/main" id="{341E0508-4DF1-05E5-15D1-54185822B2AF}"/>
              </a:ext>
            </a:extLst>
          </p:cNvPr>
          <p:cNvSpPr>
            <a:spLocks noGrp="1"/>
          </p:cNvSpPr>
          <p:nvPr>
            <p:ph idx="1"/>
          </p:nvPr>
        </p:nvSpPr>
        <p:spPr>
          <a:xfrm>
            <a:off x="838200" y="1825625"/>
            <a:ext cx="10515600" cy="4874720"/>
          </a:xfrm>
        </p:spPr>
        <p:txBody>
          <a:bodyPr>
            <a:normAutofit fontScale="92500" lnSpcReduction="20000"/>
          </a:bodyPr>
          <a:lstStyle/>
          <a:p>
            <a:r>
              <a:rPr lang="en-US" altLang="zh-CN" sz="2000" dirty="0">
                <a:latin typeface="Times New Roman" panose="02020603050405020304" pitchFamily="18" charset="0"/>
                <a:cs typeface="Times New Roman" panose="02020603050405020304" pitchFamily="18" charset="0"/>
              </a:rPr>
              <a:t>1. What was the most surprising result or finding during the project?</a:t>
            </a:r>
          </a:p>
          <a:p>
            <a:r>
              <a:rPr lang="en-US" altLang="zh-CN" sz="2000" dirty="0">
                <a:latin typeface="Times New Roman" panose="02020603050405020304" pitchFamily="18" charset="0"/>
                <a:cs typeface="Times New Roman" panose="02020603050405020304" pitchFamily="18" charset="0"/>
              </a:rPr>
              <a:t>One of the most surprising findings was that the model will not improve greatly when increasing preference type after around 10 preference types while the optimal number of preference type is not fixed, showing that the data structure is different for the train-test split. Contrary to expectations, increasing the hidden layer size from 5 to 30 did not enhance predictive accuracy. The model with 30 hidden units overfit the training data and performed the worst on the test set.</a:t>
            </a:r>
          </a:p>
          <a:p>
            <a:r>
              <a:rPr lang="en-US" altLang="zh-CN" sz="2000" dirty="0">
                <a:latin typeface="Times New Roman" panose="02020603050405020304" pitchFamily="18" charset="0"/>
                <a:cs typeface="Times New Roman" panose="02020603050405020304" pitchFamily="18" charset="0"/>
              </a:rPr>
              <a:t>2. Which specific lecture topic, concept, or technique from the course was most useful for your project? Explain how.</a:t>
            </a:r>
          </a:p>
          <a:p>
            <a:r>
              <a:rPr lang="en-US" altLang="zh-CN" sz="2000" dirty="0">
                <a:latin typeface="Times New Roman" panose="02020603050405020304" pitchFamily="18" charset="0"/>
                <a:cs typeface="Times New Roman" panose="02020603050405020304" pitchFamily="18" charset="0"/>
              </a:rPr>
              <a:t>The most impactful concepts were the practical treatment of batch size in stochastic optimization and the application of </a:t>
            </a:r>
            <a:r>
              <a:rPr lang="en-US" altLang="zh-CN" sz="2000" dirty="0" err="1">
                <a:latin typeface="Times New Roman" panose="02020603050405020304" pitchFamily="18" charset="0"/>
                <a:cs typeface="Times New Roman" panose="02020603050405020304" pitchFamily="18" charset="0"/>
              </a:rPr>
              <a:t>PyTorch</a:t>
            </a:r>
            <a:r>
              <a:rPr lang="en-US" altLang="zh-CN" sz="2000" dirty="0">
                <a:latin typeface="Times New Roman" panose="02020603050405020304" pitchFamily="18" charset="0"/>
                <a:cs typeface="Times New Roman" panose="02020603050405020304" pitchFamily="18" charset="0"/>
              </a:rPr>
              <a:t> for model construction, which allowed for flexible experimentation with neural network architectures and gradient-based methods throughout the project.</a:t>
            </a:r>
          </a:p>
          <a:p>
            <a:r>
              <a:rPr lang="en-US" altLang="zh-CN" sz="2000" dirty="0">
                <a:latin typeface="Times New Roman" panose="02020603050405020304" pitchFamily="18" charset="0"/>
                <a:cs typeface="Times New Roman" panose="02020603050405020304" pitchFamily="18" charset="0"/>
              </a:rPr>
              <a:t>3. How has your perspective on applying optimization in practice changed since the beginning of the course?</a:t>
            </a:r>
          </a:p>
          <a:p>
            <a:r>
              <a:rPr lang="en-US" altLang="zh-CN" sz="2000" dirty="0">
                <a:latin typeface="Times New Roman" panose="02020603050405020304" pitchFamily="18" charset="0"/>
                <a:cs typeface="Times New Roman" panose="02020603050405020304" pitchFamily="18" charset="0"/>
              </a:rPr>
              <a:t>My initial view of optimization was algorithm-centric—focusing on mechanics like gradient descent or convexity. This course reshaped that view: I now understand that effective optimization is problem-specific, requiring alignment between the model structure, data characteristics, and the chosen optimizer. Selecting and tuning an optimizer is a process that balances computational efficiency, convergence behavior, and generalization.</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0767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A65777-70AB-BDE5-C8EF-71BAFDC00727}"/>
              </a:ext>
            </a:extLst>
          </p:cNvPr>
          <p:cNvSpPr>
            <a:spLocks noGrp="1"/>
          </p:cNvSpPr>
          <p:nvPr>
            <p:ph type="title"/>
          </p:nvPr>
        </p:nvSpPr>
        <p:spPr/>
        <p:txBody>
          <a:bodyPr/>
          <a:lstStyle/>
          <a:p>
            <a:r>
              <a:rPr lang="en-US" altLang="zh-CN" sz="4400" spc="300" dirty="0">
                <a:solidFill>
                  <a:schemeClr val="tx1">
                    <a:lumMod val="85000"/>
                    <a:lumOff val="15000"/>
                  </a:schemeClr>
                </a:solidFill>
                <a:latin typeface="Times New Roman" panose="02020603050405020304" pitchFamily="18" charset="0"/>
                <a:cs typeface="Times New Roman" panose="02020603050405020304" pitchFamily="18" charset="0"/>
              </a:rPr>
              <a:t>Self Critiques-Xinyu Zhang</a:t>
            </a:r>
            <a:endParaRPr lang="zh-CN" altLang="en-US" dirty="0"/>
          </a:p>
        </p:txBody>
      </p:sp>
      <p:sp>
        <p:nvSpPr>
          <p:cNvPr id="3" name="内容占位符 2">
            <a:extLst>
              <a:ext uri="{FF2B5EF4-FFF2-40B4-BE49-F238E27FC236}">
                <a16:creationId xmlns:a16="http://schemas.microsoft.com/office/drawing/2014/main" id="{436A5184-65EF-E965-02BA-B70F8DF3E658}"/>
              </a:ext>
            </a:extLst>
          </p:cNvPr>
          <p:cNvSpPr>
            <a:spLocks noGrp="1"/>
          </p:cNvSpPr>
          <p:nvPr>
            <p:ph idx="1"/>
          </p:nvPr>
        </p:nvSpPr>
        <p:spPr/>
        <p:txBody>
          <a:bodyPr>
            <a:normAutofit fontScale="92500"/>
          </a:bodyPr>
          <a:lstStyle/>
          <a:p>
            <a:r>
              <a:rPr lang="en-US" altLang="zh-CN" sz="2400" dirty="0">
                <a:latin typeface="Times New Roman" panose="02020603050405020304" pitchFamily="18" charset="0"/>
                <a:cs typeface="Times New Roman" panose="02020603050405020304" pitchFamily="18" charset="0"/>
              </a:rPr>
              <a:t>4. If you had two more weeks, what specific next step would you take on the project?</a:t>
            </a:r>
          </a:p>
          <a:p>
            <a:r>
              <a:rPr lang="en-US" altLang="zh-CN" sz="2400" dirty="0">
                <a:latin typeface="Times New Roman" panose="02020603050405020304" pitchFamily="18" charset="0"/>
                <a:cs typeface="Times New Roman" panose="02020603050405020304" pitchFamily="18" charset="0"/>
              </a:rPr>
              <a:t>With two additional weeks, I would explore alternative neural network architectures—such as residual connections or attention mechanisms—rather than simply scaling hidden units. I would also incorporate explicit regularization strategies (e.g., dropout or weight penalties) to mitigate overfitting and improve out-of-sample robustness.</a:t>
            </a:r>
          </a:p>
          <a:p>
            <a:r>
              <a:rPr lang="en-US" altLang="zh-CN" sz="2400" dirty="0">
                <a:latin typeface="Times New Roman" panose="02020603050405020304" pitchFamily="18" charset="0"/>
                <a:cs typeface="Times New Roman" panose="02020603050405020304" pitchFamily="18" charset="0"/>
              </a:rPr>
              <a:t>5. If you could restart the project, what is the single biggest change you would make to your approach or plan?</a:t>
            </a:r>
          </a:p>
          <a:p>
            <a:r>
              <a:rPr lang="en-US" altLang="zh-CN" sz="2400" dirty="0">
                <a:latin typeface="Times New Roman" panose="02020603050405020304" pitchFamily="18" charset="0"/>
                <a:cs typeface="Times New Roman" panose="02020603050405020304" pitchFamily="18" charset="0"/>
              </a:rPr>
              <a:t>If I could restart, I would place greater emphasis on evaluating model generalization through cross-validation and ablation studies. Our early evaluations focused too heavily on final test accuracy, without systematically analyzing which components—model depth, type count, feature interaction—actually drove performance. A more principled experimental framework would have led to clearer insights and more reliable conclusions.</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6567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28CCB-204E-92C1-4573-0C15F99958C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346B2FD-4A3A-C205-1DE6-4C9814CF84F4}"/>
              </a:ext>
            </a:extLst>
          </p:cNvPr>
          <p:cNvSpPr>
            <a:spLocks noGrp="1"/>
          </p:cNvSpPr>
          <p:nvPr>
            <p:ph type="title"/>
          </p:nvPr>
        </p:nvSpPr>
        <p:spPr/>
        <p:txBody>
          <a:bodyPr/>
          <a:lstStyle/>
          <a:p>
            <a:r>
              <a:rPr lang="en-US" altLang="zh-CN" sz="4400" spc="300" dirty="0">
                <a:solidFill>
                  <a:schemeClr val="tx1">
                    <a:lumMod val="85000"/>
                    <a:lumOff val="15000"/>
                  </a:schemeClr>
                </a:solidFill>
                <a:latin typeface="Times New Roman" panose="02020603050405020304" pitchFamily="18" charset="0"/>
                <a:cs typeface="Times New Roman" panose="02020603050405020304" pitchFamily="18" charset="0"/>
              </a:rPr>
              <a:t>Self Critiques-</a:t>
            </a:r>
            <a:r>
              <a:rPr lang="en-US" altLang="zh-CN" sz="4400" spc="300" dirty="0" err="1">
                <a:solidFill>
                  <a:schemeClr val="tx1">
                    <a:lumMod val="85000"/>
                    <a:lumOff val="15000"/>
                  </a:schemeClr>
                </a:solidFill>
                <a:latin typeface="Times New Roman" panose="02020603050405020304" pitchFamily="18" charset="0"/>
                <a:cs typeface="Times New Roman" panose="02020603050405020304" pitchFamily="18" charset="0"/>
              </a:rPr>
              <a:t>Lexuan</a:t>
            </a:r>
            <a:r>
              <a:rPr lang="zh-CN" altLang="en-US" sz="4400" spc="3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zh-CN" sz="4400" spc="300" dirty="0">
                <a:solidFill>
                  <a:schemeClr val="tx1">
                    <a:lumMod val="85000"/>
                    <a:lumOff val="15000"/>
                  </a:schemeClr>
                </a:solidFill>
                <a:latin typeface="Times New Roman" panose="02020603050405020304" pitchFamily="18" charset="0"/>
                <a:cs typeface="Times New Roman" panose="02020603050405020304" pitchFamily="18" charset="0"/>
              </a:rPr>
              <a:t>Chen</a:t>
            </a:r>
            <a:endParaRPr lang="zh-CN" altLang="en-US" dirty="0"/>
          </a:p>
        </p:txBody>
      </p:sp>
      <p:sp>
        <p:nvSpPr>
          <p:cNvPr id="3" name="内容占位符 2">
            <a:extLst>
              <a:ext uri="{FF2B5EF4-FFF2-40B4-BE49-F238E27FC236}">
                <a16:creationId xmlns:a16="http://schemas.microsoft.com/office/drawing/2014/main" id="{62AFB4B6-B01D-A613-8C8B-73518FACB5A1}"/>
              </a:ext>
            </a:extLst>
          </p:cNvPr>
          <p:cNvSpPr>
            <a:spLocks noGrp="1"/>
          </p:cNvSpPr>
          <p:nvPr>
            <p:ph idx="1"/>
          </p:nvPr>
        </p:nvSpPr>
        <p:spPr>
          <a:xfrm>
            <a:off x="838200" y="1825625"/>
            <a:ext cx="10515600" cy="4874720"/>
          </a:xfrm>
        </p:spPr>
        <p:txBody>
          <a:bodyPr>
            <a:normAutofit fontScale="92500" lnSpcReduction="20000"/>
          </a:bodyPr>
          <a:lstStyle/>
          <a:p>
            <a:r>
              <a:rPr lang="en-US" altLang="zh-CN" sz="2000" dirty="0">
                <a:latin typeface="Times New Roman" panose="02020603050405020304" pitchFamily="18" charset="0"/>
                <a:cs typeface="Times New Roman" panose="02020603050405020304" pitchFamily="18" charset="0"/>
              </a:rPr>
              <a:t>1. What was the most surprising result or finding during the project?</a:t>
            </a:r>
          </a:p>
          <a:p>
            <a:r>
              <a:rPr lang="en-US" altLang="zh-CN" sz="2000" dirty="0">
                <a:latin typeface="Times New Roman" panose="02020603050405020304" pitchFamily="18" charset="0"/>
                <a:cs typeface="Times New Roman" panose="02020603050405020304" pitchFamily="18" charset="0"/>
              </a:rPr>
              <a:t>Despite extreme sparsity in observed entries, matrix completion via gradient descent produced reliable reconstructions. To make this scalable, I introduced a mini-batch training structure—adapting deep learning techniques to the matrix setting—which enabled efficient GPU acceleration without compromising accuracy. Through grid search, I further identified Huber loss as more robust than MSE under real-world noise, reinforcing the method’s reliability on behavioral data.</a:t>
            </a:r>
          </a:p>
          <a:p>
            <a:r>
              <a:rPr lang="en-US" altLang="zh-CN" sz="2000" dirty="0">
                <a:latin typeface="Times New Roman" panose="02020603050405020304" pitchFamily="18" charset="0"/>
                <a:cs typeface="Times New Roman" panose="02020603050405020304" pitchFamily="18" charset="0"/>
              </a:rPr>
              <a:t>2. Which specific lecture topic, concept, or technique from the course was most useful for your project? Explain how.</a:t>
            </a:r>
          </a:p>
          <a:p>
            <a:r>
              <a:rPr lang="en-US" altLang="zh-CN" sz="2000" dirty="0" err="1">
                <a:latin typeface="Times New Roman" panose="02020603050405020304" pitchFamily="18" charset="0"/>
                <a:cs typeface="Times New Roman" panose="02020603050405020304" pitchFamily="18" charset="0"/>
              </a:rPr>
              <a:t>PyTorch</a:t>
            </a:r>
            <a:r>
              <a:rPr lang="en-US" altLang="zh-CN" sz="2000" dirty="0">
                <a:latin typeface="Times New Roman" panose="02020603050405020304" pitchFamily="18" charset="0"/>
                <a:cs typeface="Times New Roman" panose="02020603050405020304" pitchFamily="18" charset="0"/>
              </a:rPr>
              <a:t> usage was critical—enabling all model training with GPU acceleration. Optimizer lectures helped me implement and analyze GD, Momentum, EMA, and Adam in matrix settings. Comparing their behavior under noise and scale deepened my understanding of practical optimization.</a:t>
            </a:r>
          </a:p>
          <a:p>
            <a:r>
              <a:rPr lang="en-US" altLang="zh-CN" sz="2000" dirty="0">
                <a:latin typeface="Times New Roman" panose="02020603050405020304" pitchFamily="18" charset="0"/>
                <a:cs typeface="Times New Roman" panose="02020603050405020304" pitchFamily="18" charset="0"/>
              </a:rPr>
              <a:t>3. How has your perspective on applying optimization in practice changed since the beginning of the course?</a:t>
            </a:r>
          </a:p>
          <a:p>
            <a:r>
              <a:rPr lang="en-US" altLang="zh-CN" sz="2000" dirty="0">
                <a:latin typeface="Times New Roman" panose="02020603050405020304" pitchFamily="18" charset="0"/>
                <a:cs typeface="Times New Roman" panose="02020603050405020304" pitchFamily="18" charset="0"/>
              </a:rPr>
              <a:t>I used to view optimization as simply solving equations—an abstract mathematical procedure aimed at finding the best solution. Through this course, I’ve come to see it as a full modeling framework: defining objectives, designing loss functions, analyzing gradient flows, and diagnosing convergence. Optimization is no longer just a tool, but a mindset—a dynamic and creative process central to structuring, training, and refining quantitative models.</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5053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7F3AC-3253-C6AE-ACC2-0BFE19D0C7B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3322FD3-AD9E-B1B5-E842-3826DA042061}"/>
              </a:ext>
            </a:extLst>
          </p:cNvPr>
          <p:cNvSpPr>
            <a:spLocks noGrp="1"/>
          </p:cNvSpPr>
          <p:nvPr>
            <p:ph type="title"/>
          </p:nvPr>
        </p:nvSpPr>
        <p:spPr/>
        <p:txBody>
          <a:bodyPr/>
          <a:lstStyle/>
          <a:p>
            <a:r>
              <a:rPr lang="en-US" altLang="zh-CN" sz="4400" spc="300" dirty="0">
                <a:solidFill>
                  <a:schemeClr val="tx1">
                    <a:lumMod val="85000"/>
                    <a:lumOff val="15000"/>
                  </a:schemeClr>
                </a:solidFill>
                <a:latin typeface="Times New Roman" panose="02020603050405020304" pitchFamily="18" charset="0"/>
                <a:cs typeface="Times New Roman" panose="02020603050405020304" pitchFamily="18" charset="0"/>
              </a:rPr>
              <a:t>Self Critiques-</a:t>
            </a:r>
            <a:r>
              <a:rPr lang="en-US" altLang="zh-CN" sz="4400" spc="300" dirty="0" err="1">
                <a:solidFill>
                  <a:schemeClr val="tx1">
                    <a:lumMod val="85000"/>
                    <a:lumOff val="15000"/>
                  </a:schemeClr>
                </a:solidFill>
                <a:latin typeface="Times New Roman" panose="02020603050405020304" pitchFamily="18" charset="0"/>
                <a:cs typeface="Times New Roman" panose="02020603050405020304" pitchFamily="18" charset="0"/>
              </a:rPr>
              <a:t>Lexuan</a:t>
            </a:r>
            <a:r>
              <a:rPr lang="zh-CN" altLang="en-US" sz="4400" spc="3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zh-CN" sz="4400" spc="300" dirty="0">
                <a:solidFill>
                  <a:schemeClr val="tx1">
                    <a:lumMod val="85000"/>
                    <a:lumOff val="15000"/>
                  </a:schemeClr>
                </a:solidFill>
                <a:latin typeface="Times New Roman" panose="02020603050405020304" pitchFamily="18" charset="0"/>
                <a:cs typeface="Times New Roman" panose="02020603050405020304" pitchFamily="18" charset="0"/>
              </a:rPr>
              <a:t>Chen</a:t>
            </a:r>
            <a:endParaRPr lang="zh-CN" altLang="en-US" dirty="0"/>
          </a:p>
        </p:txBody>
      </p:sp>
      <p:sp>
        <p:nvSpPr>
          <p:cNvPr id="3" name="内容占位符 2">
            <a:extLst>
              <a:ext uri="{FF2B5EF4-FFF2-40B4-BE49-F238E27FC236}">
                <a16:creationId xmlns:a16="http://schemas.microsoft.com/office/drawing/2014/main" id="{9BD2AE7A-BDE3-D8F6-28C7-8DCA25955A2A}"/>
              </a:ext>
            </a:extLst>
          </p:cNvPr>
          <p:cNvSpPr>
            <a:spLocks noGrp="1"/>
          </p:cNvSpPr>
          <p:nvPr>
            <p:ph idx="1"/>
          </p:nvPr>
        </p:nvSpPr>
        <p:spPr/>
        <p:txBody>
          <a:bodyPr>
            <a:normAutofit fontScale="92500" lnSpcReduction="10000"/>
          </a:bodyPr>
          <a:lstStyle/>
          <a:p>
            <a:r>
              <a:rPr lang="en-US" altLang="zh-CN" sz="2400" dirty="0">
                <a:latin typeface="Times New Roman" panose="02020603050405020304" pitchFamily="18" charset="0"/>
                <a:cs typeface="Times New Roman" panose="02020603050405020304" pitchFamily="18" charset="0"/>
              </a:rPr>
              <a:t>4. If you had two more weeks, what specific next step would you take on the project?</a:t>
            </a:r>
          </a:p>
          <a:p>
            <a:r>
              <a:rPr lang="en-US" altLang="zh-CN" sz="2400" dirty="0">
                <a:latin typeface="Times New Roman" panose="02020603050405020304" pitchFamily="18" charset="0"/>
                <a:cs typeface="Times New Roman" panose="02020603050405020304" pitchFamily="18" charset="0"/>
              </a:rPr>
              <a:t>Given two more weeks, I would cluster users and items based on behavioral features to improve local coherence before applying matrix completion. This allows low-rank assumptions to hold more effectively within each subgroup. Then, I would explore Transformer-based models to capture richer, non-linear interactions between user and item features within clusters. Compared to dot-product factorization, attention mechanisms can better model context-dependent preferences, potentially improving completion quality in sparse, high-dimensional settings.</a:t>
            </a:r>
          </a:p>
          <a:p>
            <a:r>
              <a:rPr lang="en-US" altLang="zh-CN" sz="2400" dirty="0">
                <a:latin typeface="Times New Roman" panose="02020603050405020304" pitchFamily="18" charset="0"/>
                <a:cs typeface="Times New Roman" panose="02020603050405020304" pitchFamily="18" charset="0"/>
              </a:rPr>
              <a:t>5. If you could restart the project, what is the single biggest change you would make to your approach or plan?</a:t>
            </a:r>
          </a:p>
          <a:p>
            <a:r>
              <a:rPr lang="en-US" altLang="zh-CN" sz="2400" dirty="0">
                <a:latin typeface="Times New Roman" panose="02020603050405020304" pitchFamily="18" charset="0"/>
                <a:cs typeface="Times New Roman" panose="02020603050405020304" pitchFamily="18" charset="0"/>
              </a:rPr>
              <a:t>I’d adopt </a:t>
            </a:r>
            <a:r>
              <a:rPr lang="en-US" altLang="zh-CN" sz="2400" dirty="0" err="1">
                <a:latin typeface="Times New Roman" panose="02020603050405020304" pitchFamily="18" charset="0"/>
                <a:cs typeface="Times New Roman" panose="02020603050405020304" pitchFamily="18" charset="0"/>
              </a:rPr>
              <a:t>PyTorch</a:t>
            </a:r>
            <a:r>
              <a:rPr lang="en-US" altLang="zh-CN" sz="2400" dirty="0">
                <a:latin typeface="Times New Roman" panose="02020603050405020304" pitchFamily="18" charset="0"/>
                <a:cs typeface="Times New Roman" panose="02020603050405020304" pitchFamily="18" charset="0"/>
              </a:rPr>
              <a:t> and GPU earlier, and introduce user/item clustering upfront to reduce heterogeneity in the data. This would allow subsequent models to focus on more coherent behavioral patterns, thereby enhancing the granularity and relevance of individual-level predictions.</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7637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5A604-CF22-C36F-B94B-8DFB083D75AA}"/>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6562FAA2-4CC6-3570-A700-C2C630EE4D31}"/>
              </a:ext>
            </a:extLst>
          </p:cNvPr>
          <p:cNvPicPr>
            <a:picLocks noChangeAspect="1"/>
          </p:cNvPicPr>
          <p:nvPr/>
        </p:nvPicPr>
        <p:blipFill>
          <a:blip r:embed="rId2"/>
          <a:srcRect t="27034" b="16726"/>
          <a:stretch/>
        </p:blipFill>
        <p:spPr>
          <a:xfrm>
            <a:off x="20" y="1282"/>
            <a:ext cx="12191980" cy="6856718"/>
          </a:xfrm>
          <a:prstGeom prst="rect">
            <a:avLst/>
          </a:prstGeom>
        </p:spPr>
      </p:pic>
    </p:spTree>
    <p:extLst>
      <p:ext uri="{BB962C8B-B14F-4D97-AF65-F5344CB8AC3E}">
        <p14:creationId xmlns:p14="http://schemas.microsoft.com/office/powerpoint/2010/main" val="1523035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07C199-3414-574B-CB56-4BA8653BDF7A}"/>
              </a:ext>
            </a:extLst>
          </p:cNvPr>
          <p:cNvSpPr>
            <a:spLocks noGrp="1"/>
          </p:cNvSpPr>
          <p:nvPr>
            <p:ph type="title"/>
          </p:nvPr>
        </p:nvSpPr>
        <p:spPr/>
        <p:txBody>
          <a:bodyPr/>
          <a:lstStyle/>
          <a:p>
            <a:r>
              <a:rPr lang="en-US" altLang="zh-CN" sz="3600" dirty="0">
                <a:latin typeface="Times New Roman" panose="02020603050405020304" pitchFamily="18" charset="0"/>
                <a:cs typeface="Times New Roman" panose="02020603050405020304" pitchFamily="18" charset="0"/>
              </a:rPr>
              <a:t>An Example for Choice Model: Fruit Selection</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7F543C8A-7FAD-A9CD-2D60-5FC56E1EB5A3}"/>
              </a:ext>
            </a:extLst>
          </p:cNvPr>
          <p:cNvSpPr>
            <a:spLocks noGrp="1"/>
          </p:cNvSpPr>
          <p:nvPr>
            <p:ph idx="1"/>
          </p:nvPr>
        </p:nvSpPr>
        <p:spPr>
          <a:xfrm>
            <a:off x="838200" y="1825624"/>
            <a:ext cx="10515600" cy="4730073"/>
          </a:xfrm>
        </p:spPr>
        <p:txBody>
          <a:bodyPr>
            <a:normAutofit lnSpcReduction="10000"/>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Objective: predict the consumer’s choice</a:t>
            </a:r>
          </a:p>
          <a:p>
            <a:r>
              <a:rPr lang="en-US" altLang="zh-CN" dirty="0">
                <a:latin typeface="Times New Roman" panose="02020603050405020304" pitchFamily="18" charset="0"/>
                <a:cs typeface="Times New Roman" panose="02020603050405020304" pitchFamily="18" charset="0"/>
              </a:rPr>
              <a:t>Simple Example</a:t>
            </a:r>
          </a:p>
          <a:p>
            <a:r>
              <a:rPr lang="en-US" altLang="zh-CN" dirty="0">
                <a:latin typeface="Times New Roman" panose="02020603050405020304" pitchFamily="18" charset="0"/>
                <a:cs typeface="Times New Roman" panose="02020603050405020304" pitchFamily="18" charset="0"/>
              </a:rPr>
              <a:t>The Complexity: Scale up to thousands of products with various features, consumers with a range of personal features and much larger offer sets, </a:t>
            </a:r>
          </a:p>
          <a:p>
            <a:r>
              <a:rPr lang="en-US" altLang="zh-CN" dirty="0">
                <a:solidFill>
                  <a:srgbClr val="FF0000"/>
                </a:solidFill>
                <a:latin typeface="Times New Roman" panose="02020603050405020304" pitchFamily="18" charset="0"/>
                <a:cs typeface="Times New Roman" panose="02020603050405020304" pitchFamily="18" charset="0"/>
              </a:rPr>
              <a:t>Predicting the choice becomes much more challenging!</a:t>
            </a:r>
            <a:endParaRPr lang="zh-CN" altLang="en-US" dirty="0">
              <a:solidFill>
                <a:srgbClr val="FF0000"/>
              </a:solidFill>
              <a:latin typeface="Times New Roman" panose="02020603050405020304" pitchFamily="18" charset="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37E47CF0-C6F7-E01D-C4CA-DFB5CBF68D75}"/>
              </a:ext>
            </a:extLst>
          </p:cNvPr>
          <p:cNvGraphicFramePr>
            <a:graphicFrameLocks noGrp="1"/>
          </p:cNvGraphicFramePr>
          <p:nvPr>
            <p:extLst>
              <p:ext uri="{D42A27DB-BD31-4B8C-83A1-F6EECF244321}">
                <p14:modId xmlns:p14="http://schemas.microsoft.com/office/powerpoint/2010/main" val="2013105264"/>
              </p:ext>
            </p:extLst>
          </p:nvPr>
        </p:nvGraphicFramePr>
        <p:xfrm>
          <a:off x="1232524" y="1550801"/>
          <a:ext cx="8965785" cy="1951896"/>
        </p:xfrm>
        <a:graphic>
          <a:graphicData uri="http://schemas.openxmlformats.org/drawingml/2006/table">
            <a:tbl>
              <a:tblPr firstRow="1" bandRow="1">
                <a:tableStyleId>{B301B821-A1FF-4177-AEE7-76D212191A09}</a:tableStyleId>
              </a:tblPr>
              <a:tblGrid>
                <a:gridCol w="2241446">
                  <a:extLst>
                    <a:ext uri="{9D8B030D-6E8A-4147-A177-3AD203B41FA5}">
                      <a16:colId xmlns:a16="http://schemas.microsoft.com/office/drawing/2014/main" val="1900579273"/>
                    </a:ext>
                  </a:extLst>
                </a:gridCol>
                <a:gridCol w="1905229">
                  <a:extLst>
                    <a:ext uri="{9D8B030D-6E8A-4147-A177-3AD203B41FA5}">
                      <a16:colId xmlns:a16="http://schemas.microsoft.com/office/drawing/2014/main" val="4281230911"/>
                    </a:ext>
                  </a:extLst>
                </a:gridCol>
                <a:gridCol w="3008562">
                  <a:extLst>
                    <a:ext uri="{9D8B030D-6E8A-4147-A177-3AD203B41FA5}">
                      <a16:colId xmlns:a16="http://schemas.microsoft.com/office/drawing/2014/main" val="3831471405"/>
                    </a:ext>
                  </a:extLst>
                </a:gridCol>
                <a:gridCol w="1810548">
                  <a:extLst>
                    <a:ext uri="{9D8B030D-6E8A-4147-A177-3AD203B41FA5}">
                      <a16:colId xmlns:a16="http://schemas.microsoft.com/office/drawing/2014/main" val="1232008547"/>
                    </a:ext>
                  </a:extLst>
                </a:gridCol>
              </a:tblGrid>
              <a:tr h="487974">
                <a:tc>
                  <a:txBody>
                    <a:bodyPr/>
                    <a:lstStyle/>
                    <a:p>
                      <a:r>
                        <a:rPr lang="en-US" altLang="zh-CN" dirty="0"/>
                        <a:t>Fruit (Sugar level)</a:t>
                      </a:r>
                      <a:endParaRPr lang="zh-CN" altLang="en-US" dirty="0"/>
                    </a:p>
                  </a:txBody>
                  <a:tcPr/>
                </a:tc>
                <a:tc>
                  <a:txBody>
                    <a:bodyPr/>
                    <a:lstStyle/>
                    <a:p>
                      <a:r>
                        <a:rPr lang="en-US" altLang="zh-CN" dirty="0"/>
                        <a:t>Consumer</a:t>
                      </a:r>
                      <a:endParaRPr lang="zh-CN" altLang="en-US" dirty="0"/>
                    </a:p>
                  </a:txBody>
                  <a:tcPr/>
                </a:tc>
                <a:tc>
                  <a:txBody>
                    <a:bodyPr/>
                    <a:lstStyle/>
                    <a:p>
                      <a:r>
                        <a:rPr lang="en-US" altLang="zh-CN" dirty="0"/>
                        <a:t>Offer Set</a:t>
                      </a:r>
                      <a:endParaRPr lang="zh-CN" altLang="en-US" dirty="0"/>
                    </a:p>
                  </a:txBody>
                  <a:tcPr/>
                </a:tc>
                <a:tc>
                  <a:txBody>
                    <a:bodyPr/>
                    <a:lstStyle/>
                    <a:p>
                      <a:r>
                        <a:rPr lang="en-US" altLang="zh-CN" dirty="0"/>
                        <a:t>Choice</a:t>
                      </a:r>
                      <a:endParaRPr lang="zh-CN" altLang="en-US" dirty="0"/>
                    </a:p>
                  </a:txBody>
                  <a:tcPr/>
                </a:tc>
                <a:extLst>
                  <a:ext uri="{0D108BD9-81ED-4DB2-BD59-A6C34878D82A}">
                    <a16:rowId xmlns:a16="http://schemas.microsoft.com/office/drawing/2014/main" val="1146910429"/>
                  </a:ext>
                </a:extLst>
              </a:tr>
              <a:tr h="487974">
                <a:tc>
                  <a:txBody>
                    <a:bodyPr/>
                    <a:lstStyle/>
                    <a:p>
                      <a:r>
                        <a:rPr lang="en-US" altLang="zh-CN" dirty="0"/>
                        <a:t>Apple (4)</a:t>
                      </a:r>
                      <a:endParaRPr lang="zh-CN" altLang="en-US" dirty="0"/>
                    </a:p>
                  </a:txBody>
                  <a:tcPr/>
                </a:tc>
                <a:tc>
                  <a:txBody>
                    <a:bodyPr/>
                    <a:lstStyle/>
                    <a:p>
                      <a:r>
                        <a:rPr lang="en-US" altLang="zh-CN" dirty="0"/>
                        <a:t>A (diabetes)</a:t>
                      </a:r>
                      <a:endParaRPr lang="zh-CN" altLang="en-US" dirty="0"/>
                    </a:p>
                  </a:txBody>
                  <a:tcPr/>
                </a:tc>
                <a:tc>
                  <a:txBody>
                    <a:bodyPr/>
                    <a:lstStyle/>
                    <a:p>
                      <a:r>
                        <a:rPr lang="en-US" altLang="zh-CN" dirty="0"/>
                        <a:t>Apple, Banana and Pear</a:t>
                      </a:r>
                      <a:endParaRPr lang="zh-CN" altLang="en-US" dirty="0"/>
                    </a:p>
                  </a:txBody>
                  <a:tcPr/>
                </a:tc>
                <a:tc>
                  <a:txBody>
                    <a:bodyPr/>
                    <a:lstStyle/>
                    <a:p>
                      <a:r>
                        <a:rPr lang="en-US" altLang="zh-CN" dirty="0"/>
                        <a:t>?</a:t>
                      </a:r>
                      <a:endParaRPr lang="zh-CN" altLang="en-US" dirty="0"/>
                    </a:p>
                  </a:txBody>
                  <a:tcPr/>
                </a:tc>
                <a:extLst>
                  <a:ext uri="{0D108BD9-81ED-4DB2-BD59-A6C34878D82A}">
                    <a16:rowId xmlns:a16="http://schemas.microsoft.com/office/drawing/2014/main" val="303673837"/>
                  </a:ext>
                </a:extLst>
              </a:tr>
              <a:tr h="487974">
                <a:tc>
                  <a:txBody>
                    <a:bodyPr/>
                    <a:lstStyle/>
                    <a:p>
                      <a:r>
                        <a:rPr lang="en-US" altLang="zh-CN" dirty="0"/>
                        <a:t>Banana (5)</a:t>
                      </a:r>
                      <a:endParaRPr lang="zh-CN" altLang="en-US" dirty="0"/>
                    </a:p>
                  </a:txBody>
                  <a:tcPr/>
                </a:tc>
                <a:tc>
                  <a:txBody>
                    <a:bodyPr/>
                    <a:lstStyle/>
                    <a:p>
                      <a:r>
                        <a:rPr lang="en-US" altLang="zh-CN" dirty="0"/>
                        <a:t>B (no diabetes)</a:t>
                      </a:r>
                      <a:endParaRPr lang="zh-CN" altLang="en-US" dirty="0"/>
                    </a:p>
                  </a:txBody>
                  <a:tcPr/>
                </a:tc>
                <a:tc>
                  <a:txBody>
                    <a:bodyPr/>
                    <a:lstStyle/>
                    <a:p>
                      <a:r>
                        <a:rPr lang="en-US" altLang="zh-CN" dirty="0"/>
                        <a:t>Apple and Banana</a:t>
                      </a:r>
                      <a:endParaRPr lang="zh-CN" altLang="en-US" dirty="0"/>
                    </a:p>
                  </a:txBody>
                  <a:tcPr/>
                </a:tc>
                <a:tc>
                  <a:txBody>
                    <a:bodyPr/>
                    <a:lstStyle/>
                    <a:p>
                      <a:r>
                        <a:rPr lang="en-US" altLang="zh-CN" dirty="0"/>
                        <a:t>?</a:t>
                      </a:r>
                      <a:endParaRPr lang="zh-CN" altLang="en-US" dirty="0"/>
                    </a:p>
                  </a:txBody>
                  <a:tcPr/>
                </a:tc>
                <a:extLst>
                  <a:ext uri="{0D108BD9-81ED-4DB2-BD59-A6C34878D82A}">
                    <a16:rowId xmlns:a16="http://schemas.microsoft.com/office/drawing/2014/main" val="3989936937"/>
                  </a:ext>
                </a:extLst>
              </a:tr>
              <a:tr h="487974">
                <a:tc>
                  <a:txBody>
                    <a:bodyPr/>
                    <a:lstStyle/>
                    <a:p>
                      <a:r>
                        <a:rPr lang="en-US" altLang="zh-CN" dirty="0"/>
                        <a:t>Pear (3)</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553008856"/>
                  </a:ext>
                </a:extLst>
              </a:tr>
            </a:tbl>
          </a:graphicData>
        </a:graphic>
      </p:graphicFrame>
    </p:spTree>
    <p:extLst>
      <p:ext uri="{BB962C8B-B14F-4D97-AF65-F5344CB8AC3E}">
        <p14:creationId xmlns:p14="http://schemas.microsoft.com/office/powerpoint/2010/main" val="4227250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812940-FC15-63A0-C388-791678F6EA8C}"/>
              </a:ext>
            </a:extLst>
          </p:cNvPr>
          <p:cNvSpPr>
            <a:spLocks noGrp="1"/>
          </p:cNvSpPr>
          <p:nvPr>
            <p:ph type="title"/>
          </p:nvPr>
        </p:nvSpPr>
        <p:spPr/>
        <p:txBody>
          <a:bodyPr/>
          <a:lstStyle/>
          <a:p>
            <a:r>
              <a:rPr lang="en-US" altLang="zh-CN" sz="3600" dirty="0">
                <a:latin typeface="Times New Roman" panose="02020603050405020304" pitchFamily="18" charset="0"/>
                <a:cs typeface="Times New Roman" panose="02020603050405020304" pitchFamily="18" charset="0"/>
              </a:rPr>
              <a:t>Why Is This Problem Important?</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BBF94D9-4119-960D-D8B5-2914843CB0F2}"/>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Online platforms like Expedia present thousands of options — smart filtering is crucial </a:t>
            </a:r>
          </a:p>
          <a:p>
            <a:r>
              <a:rPr lang="en-US" altLang="zh-CN" dirty="0">
                <a:latin typeface="Times New Roman" panose="02020603050405020304" pitchFamily="18" charset="0"/>
                <a:cs typeface="Times New Roman" panose="02020603050405020304" pitchFamily="18" charset="0"/>
              </a:rPr>
              <a:t>It translates abstract consumer behavior into a quantifiable, interpretable optimization model grounded in economic theory.</a:t>
            </a:r>
          </a:p>
          <a:p>
            <a:r>
              <a:rPr lang="en-US" altLang="zh-CN" dirty="0">
                <a:latin typeface="Times New Roman" panose="02020603050405020304" pitchFamily="18" charset="0"/>
                <a:cs typeface="Times New Roman" panose="02020603050405020304" pitchFamily="18" charset="0"/>
              </a:rPr>
              <a:t>Real-world constraints: l</a:t>
            </a:r>
            <a:r>
              <a:rPr lang="en-US" altLang="zh-CN" b="1" dirty="0">
                <a:latin typeface="Times New Roman" panose="02020603050405020304" pitchFamily="18" charset="0"/>
                <a:cs typeface="Times New Roman" panose="02020603050405020304" pitchFamily="18" charset="0"/>
              </a:rPr>
              <a:t>imited user visibility</a:t>
            </a:r>
            <a:r>
              <a:rPr lang="en-US" altLang="zh-CN"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heterogeneous preferences</a:t>
            </a:r>
            <a:r>
              <a:rPr lang="en-US" altLang="zh-CN" dirty="0">
                <a:latin typeface="Times New Roman" panose="02020603050405020304" pitchFamily="18" charset="0"/>
                <a:cs typeface="Times New Roman" panose="02020603050405020304" pitchFamily="18" charset="0"/>
              </a:rPr>
              <a:t>, and </a:t>
            </a:r>
            <a:r>
              <a:rPr lang="en-US" altLang="zh-CN" b="1" dirty="0">
                <a:latin typeface="Times New Roman" panose="02020603050405020304" pitchFamily="18" charset="0"/>
                <a:cs typeface="Times New Roman" panose="02020603050405020304" pitchFamily="18" charset="0"/>
              </a:rPr>
              <a:t>missing data</a:t>
            </a:r>
            <a:endParaRPr lang="zh-CN" altLang="en-US" dirty="0">
              <a:latin typeface="Times New Roman" panose="02020603050405020304" pitchFamily="18" charset="0"/>
              <a:cs typeface="Times New Roman" panose="02020603050405020304" pitchFamily="18" charset="0"/>
            </a:endParaRPr>
          </a:p>
        </p:txBody>
      </p:sp>
      <p:pic>
        <p:nvPicPr>
          <p:cNvPr id="1029" name="Picture 5" descr="The GOAT mindset: Expedia reveals 2022's biggest travel trend">
            <a:extLst>
              <a:ext uri="{FF2B5EF4-FFF2-40B4-BE49-F238E27FC236}">
                <a16:creationId xmlns:a16="http://schemas.microsoft.com/office/drawing/2014/main" id="{F1BA5DE7-97A8-4439-50D3-398538FB9F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810" t="35878" r="20172" b="35877"/>
          <a:stretch/>
        </p:blipFill>
        <p:spPr bwMode="auto">
          <a:xfrm>
            <a:off x="2559268" y="4640317"/>
            <a:ext cx="7073463" cy="180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725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Experiments: Expedia Dataset</a:t>
            </a:r>
          </a:p>
        </p:txBody>
      </p:sp>
      <p:pic>
        <p:nvPicPr>
          <p:cNvPr id="5" name="内容占位符 4"/>
          <p:cNvPicPr>
            <a:picLocks noGrp="1" noChangeAspect="1"/>
          </p:cNvPicPr>
          <p:nvPr>
            <p:ph idx="1"/>
          </p:nvPr>
        </p:nvPicPr>
        <p:blipFill>
          <a:blip r:embed="rId3"/>
          <a:stretch>
            <a:fillRect/>
          </a:stretch>
        </p:blipFill>
        <p:spPr>
          <a:xfrm>
            <a:off x="608330" y="1313815"/>
            <a:ext cx="10968990" cy="5307965"/>
          </a:xfrm>
          <a:prstGeom prst="rect">
            <a:avLst/>
          </a:prstGeom>
        </p:spPr>
      </p:pic>
      <p:sp>
        <p:nvSpPr>
          <p:cNvPr id="6" name="圆角矩形 5"/>
          <p:cNvSpPr/>
          <p:nvPr/>
        </p:nvSpPr>
        <p:spPr>
          <a:xfrm>
            <a:off x="826135" y="1908810"/>
            <a:ext cx="10505440" cy="2141220"/>
          </a:xfrm>
          <a:prstGeom prst="roundRect">
            <a:avLst/>
          </a:prstGeom>
          <a:noFill/>
          <a:ln w="7620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圆角矩形 6"/>
          <p:cNvSpPr/>
          <p:nvPr/>
        </p:nvSpPr>
        <p:spPr>
          <a:xfrm>
            <a:off x="826135" y="4050030"/>
            <a:ext cx="10505440" cy="1903095"/>
          </a:xfrm>
          <a:prstGeom prst="roundRect">
            <a:avLst/>
          </a:prstGeom>
          <a:noFill/>
          <a:ln w="76200">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9089A1-D53E-B1D0-3B6D-5F5205E08552}"/>
              </a:ext>
            </a:extLst>
          </p:cNvPr>
          <p:cNvSpPr>
            <a:spLocks noGrp="1"/>
          </p:cNvSpPr>
          <p:nvPr>
            <p:ph type="title"/>
          </p:nvPr>
        </p:nvSpPr>
        <p:spPr/>
        <p:txBody>
          <a:bodyPr/>
          <a:lstStyle/>
          <a:p>
            <a:r>
              <a:rPr lang="en-US" altLang="zh-CN" sz="3600" spc="300" dirty="0">
                <a:solidFill>
                  <a:schemeClr val="tx1">
                    <a:lumMod val="85000"/>
                    <a:lumOff val="15000"/>
                  </a:schemeClr>
                </a:solidFill>
                <a:latin typeface="Times New Roman" panose="02020603050405020304" pitchFamily="18" charset="0"/>
                <a:cs typeface="Times New Roman" panose="02020603050405020304" pitchFamily="18" charset="0"/>
              </a:rPr>
              <a:t>General Setup</a:t>
            </a:r>
            <a:endParaRPr lang="zh-CN" altLang="en-US" sz="36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F7FB9B2-9282-1FE8-018A-6D137A261D89}"/>
                  </a:ext>
                </a:extLst>
              </p:cNvPr>
              <p:cNvSpPr>
                <a:spLocks noGrp="1"/>
              </p:cNvSpPr>
              <p:nvPr>
                <p:ph sz="half" idx="2"/>
              </p:nvPr>
            </p:nvSpPr>
            <p:spPr>
              <a:xfrm>
                <a:off x="838200" y="1690688"/>
                <a:ext cx="10515600" cy="2819166"/>
              </a:xfrm>
            </p:spPr>
            <p:txBody>
              <a:bodyPr/>
              <a:lstStyle/>
              <a:p>
                <a14:m>
                  <m:oMath xmlns:m="http://schemas.openxmlformats.org/officeDocument/2006/math">
                    <m:r>
                      <a:rPr lang="en-US" altLang="zh-CN" b="0" i="1" smtClean="0">
                        <a:latin typeface="Cambria Math" panose="02040503050406030204" pitchFamily="18" charset="0"/>
                      </a:rPr>
                      <m:t>𝑁</m:t>
                    </m:r>
                  </m:oMath>
                </a14:m>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 set of all products that a seller can offer to customers</a:t>
                </a:r>
              </a:p>
              <a:p>
                <a14:m>
                  <m:oMath xmlns:m="http://schemas.openxmlformats.org/officeDocument/2006/math">
                    <m:r>
                      <a:rPr lang="en-US" altLang="zh-CN" b="0" i="1" smtClean="0">
                        <a:latin typeface="Cambria Math" panose="02040503050406030204" pitchFamily="18" charset="0"/>
                      </a:rPr>
                      <m:t>𝑆</m:t>
                    </m:r>
                  </m:oMath>
                </a14:m>
                <a:r>
                  <a:rPr lang="en-US" altLang="zh-CN" dirty="0">
                    <a:latin typeface="Times New Roman" panose="02020603050405020304" pitchFamily="18" charset="0"/>
                    <a:cs typeface="Times New Roman" panose="02020603050405020304" pitchFamily="18" charset="0"/>
                  </a:rPr>
                  <a:t>: the set of products that the seller actually offers to the customer (offer set), </a:t>
                </a:r>
                <a14:m>
                  <m:oMath xmlns:m="http://schemas.openxmlformats.org/officeDocument/2006/math">
                    <m:r>
                      <a:rPr lang="en-US" altLang="zh-CN" b="0" i="1" smtClean="0">
                        <a:latin typeface="Cambria Math" panose="02040503050406030204" pitchFamily="18" charset="0"/>
                      </a:rPr>
                      <m:t>𝑆</m:t>
                    </m:r>
                    <m:r>
                      <m:rPr>
                        <m:nor/>
                      </m:rPr>
                      <a:rPr lang="zh-CN" altLang="en-US">
                        <a:latin typeface="Times New Roman" panose="02020603050405020304" pitchFamily="18" charset="0"/>
                        <a:cs typeface="Times New Roman" panose="02020603050405020304" pitchFamily="18" charset="0"/>
                      </a:rPr>
                      <m:t>⊆</m:t>
                    </m:r>
                    <m:r>
                      <m:rPr>
                        <m:nor/>
                      </m:rPr>
                      <a:rPr lang="en-US" altLang="zh-CN" b="0" i="0" smtClean="0">
                        <a:latin typeface="Times New Roman" panose="02020603050405020304" pitchFamily="18" charset="0"/>
                        <a:cs typeface="Times New Roman" panose="02020603050405020304" pitchFamily="18" charset="0"/>
                      </a:rPr>
                      <m:t>N</m:t>
                    </m:r>
                  </m:oMath>
                </a14:m>
                <a:endParaRPr lang="en-US" altLang="zh-CN"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i="1">
                        <a:latin typeface="Cambria Math" panose="02040503050406030204" pitchFamily="18" charset="0"/>
                      </a:rPr>
                      <m:t>𝑠</m:t>
                    </m:r>
                    <m:r>
                      <a:rPr lang="en-US" altLang="zh-CN" i="1">
                        <a:latin typeface="Cambria Math" panose="02040503050406030204" pitchFamily="18" charset="0"/>
                      </a:rPr>
                      <m:t> </m:t>
                    </m:r>
                  </m:oMath>
                </a14:m>
                <a:r>
                  <a:rPr lang="en-US" altLang="zh-CN" dirty="0">
                    <a:latin typeface="Times New Roman" panose="02020603050405020304" pitchFamily="18" charset="0"/>
                    <a:cs typeface="Times New Roman" panose="02020603050405020304" pitchFamily="18" charset="0"/>
                  </a:rPr>
                  <a:t>: a specific product in offer set </a:t>
                </a:r>
                <a14:m>
                  <m:oMath xmlns:m="http://schemas.openxmlformats.org/officeDocument/2006/math">
                    <m:r>
                      <a:rPr lang="en-US" altLang="zh-CN" i="1">
                        <a:latin typeface="Cambria Math" panose="02040503050406030204" pitchFamily="18" charset="0"/>
                      </a:rPr>
                      <m:t>𝑆</m:t>
                    </m:r>
                  </m:oMath>
                </a14:m>
                <a:r>
                  <a:rPr lang="en-US" altLang="zh-CN" dirty="0">
                    <a:latin typeface="Times New Roman" panose="02020603050405020304" pitchFamily="18" charset="0"/>
                    <a:cs typeface="Times New Roman" panose="02020603050405020304" pitchFamily="18" charset="0"/>
                  </a:rPr>
                  <a:t> , </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𝑆</m:t>
                    </m:r>
                  </m:oMath>
                </a14:m>
                <a:endParaRPr lang="en-US" altLang="zh-CN" b="0" dirty="0">
                  <a:latin typeface="Times New Roman" panose="02020603050405020304" pitchFamily="18" charset="0"/>
                  <a:ea typeface="Cambria Math" panose="02040503050406030204" pitchFamily="18" charset="0"/>
                  <a:cs typeface="Times New Roman" panose="02020603050405020304" pitchFamily="18" charset="0"/>
                </a:endParaRPr>
              </a:p>
              <a:p>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e>
                        <m:r>
                          <a:rPr lang="en-US" altLang="zh-CN" b="0" i="1" smtClean="0">
                            <a:latin typeface="Cambria Math" panose="02040503050406030204" pitchFamily="18" charset="0"/>
                          </a:rPr>
                          <m:t>𝑆</m:t>
                        </m:r>
                      </m:e>
                    </m:d>
                  </m:oMath>
                </a14:m>
                <a:r>
                  <a:rPr lang="en-US" altLang="zh-CN" dirty="0">
                    <a:latin typeface="Times New Roman" panose="02020603050405020304" pitchFamily="18" charset="0"/>
                    <a:cs typeface="Times New Roman" panose="02020603050405020304" pitchFamily="18" charset="0"/>
                  </a:rPr>
                  <a:t>: The choice probability for product </a:t>
                </a:r>
                <a14:m>
                  <m:oMath xmlns:m="http://schemas.openxmlformats.org/officeDocument/2006/math">
                    <m:r>
                      <a:rPr lang="en-US" altLang="zh-CN" b="0" i="1" smtClean="0">
                        <a:latin typeface="Cambria Math" panose="02040503050406030204" pitchFamily="18" charset="0"/>
                      </a:rPr>
                      <m:t>𝑠</m:t>
                    </m:r>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given offer set </a:t>
                </a:r>
                <a14:m>
                  <m:oMath xmlns:m="http://schemas.openxmlformats.org/officeDocument/2006/math">
                    <m:r>
                      <a:rPr lang="en-US" altLang="zh-CN" i="1">
                        <a:latin typeface="Cambria Math" panose="02040503050406030204" pitchFamily="18" charset="0"/>
                      </a:rPr>
                      <m:t>𝑆</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F7FB9B2-9282-1FE8-018A-6D137A261D89}"/>
                  </a:ext>
                </a:extLst>
              </p:cNvPr>
              <p:cNvSpPr>
                <a:spLocks noGrp="1" noRot="1" noChangeAspect="1" noMove="1" noResize="1" noEditPoints="1" noAdjustHandles="1" noChangeArrowheads="1" noChangeShapeType="1" noTextEdit="1"/>
              </p:cNvSpPr>
              <p:nvPr>
                <p:ph sz="half" idx="2"/>
              </p:nvPr>
            </p:nvSpPr>
            <p:spPr>
              <a:xfrm>
                <a:off x="838200" y="1690688"/>
                <a:ext cx="10515600" cy="2819166"/>
              </a:xfrm>
              <a:blipFill>
                <a:blip r:embed="rId3"/>
                <a:stretch>
                  <a:fillRect t="-36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0184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E30685-37A4-51C1-E99A-E1C69BE472C6}"/>
              </a:ext>
            </a:extLst>
          </p:cNvPr>
          <p:cNvSpPr>
            <a:spLocks noGrp="1"/>
          </p:cNvSpPr>
          <p:nvPr>
            <p:ph type="title"/>
          </p:nvPr>
        </p:nvSpPr>
        <p:spPr/>
        <p:txBody>
          <a:bodyPr/>
          <a:lstStyle/>
          <a:p>
            <a:r>
              <a:rPr lang="en-US" altLang="zh-CN" sz="3600" spc="300" dirty="0">
                <a:solidFill>
                  <a:schemeClr val="tx1">
                    <a:lumMod val="85000"/>
                    <a:lumOff val="15000"/>
                  </a:schemeClr>
                </a:solidFill>
                <a:latin typeface="Times New Roman" panose="02020603050405020304" pitchFamily="18" charset="0"/>
                <a:cs typeface="Times New Roman" panose="02020603050405020304" pitchFamily="18" charset="0"/>
              </a:rPr>
              <a:t>Random Utility Theorem and MNL Model</a:t>
            </a:r>
            <a:endParaRPr lang="zh-CN" altLang="en-US" sz="3600" spc="3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AAA8F23B-7B2A-30CE-2AEF-42057B54713E}"/>
                  </a:ext>
                </a:extLst>
              </p:cNvPr>
              <p:cNvSpPr>
                <a:spLocks noGrp="1"/>
              </p:cNvSpPr>
              <p:nvPr>
                <p:ph idx="1"/>
              </p:nvPr>
            </p:nvSpPr>
            <p:spPr>
              <a:xfrm>
                <a:off x="838200" y="1765919"/>
                <a:ext cx="10515600" cy="4351338"/>
              </a:xfrm>
            </p:spPr>
            <p:txBody>
              <a:bodyPr>
                <a:normAutofit/>
              </a:bodyPr>
              <a:lstStyle/>
              <a:p>
                <a:r>
                  <a:rPr lang="en-US" altLang="zh-CN" dirty="0">
                    <a:latin typeface="Times New Roman" panose="02020603050405020304" pitchFamily="18" charset="0"/>
                    <a:cs typeface="Times New Roman" panose="02020603050405020304" pitchFamily="18" charset="0"/>
                  </a:rPr>
                  <a:t>RUT (Random Utility Theorem) </a:t>
                </a:r>
              </a:p>
              <a:p>
                <a:pPr marL="0" indent="0">
                  <a:buNone/>
                </a:pPr>
                <a:r>
                  <a:rPr lang="en-US" altLang="zh-CN" dirty="0">
                    <a:latin typeface="Times New Roman" panose="02020603050405020304" pitchFamily="18" charset="0"/>
                    <a:cs typeface="Times New Roman" panose="02020603050405020304" pitchFamily="18" charset="0"/>
                  </a:rPr>
                  <a:t>   Customers map a utility value </a:t>
                </a:r>
                <a14:m>
                  <m:oMath xmlns:m="http://schemas.openxmlformats.org/officeDocument/2006/math">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𝑢</m:t>
                        </m:r>
                      </m:e>
                      <m:sup>
                        <m:r>
                          <a:rPr lang="en-US" altLang="zh-CN" b="0" i="1" smtClean="0">
                            <a:latin typeface="Cambria Math" panose="02040503050406030204" pitchFamily="18" charset="0"/>
                            <a:cs typeface="Times New Roman" panose="02020603050405020304" pitchFamily="18" charset="0"/>
                          </a:rPr>
                          <m:t>𝑠</m:t>
                        </m:r>
                      </m:sup>
                    </m:sSup>
                  </m:oMath>
                </a14:m>
                <a:r>
                  <a:rPr lang="en-US" altLang="zh-CN" dirty="0">
                    <a:latin typeface="Times New Roman" panose="02020603050405020304" pitchFamily="18" charset="0"/>
                    <a:cs typeface="Times New Roman" panose="02020603050405020304" pitchFamily="18" charset="0"/>
                  </a:rPr>
                  <a:t> for each product s, and select the most valuable product in the given offer set.</a:t>
                </a:r>
              </a:p>
              <a:p>
                <a:pPr marL="0" indent="0">
                  <a:buNone/>
                </a:pP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SoftMax function: map the utility value to probability space</a:t>
                </a: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pPr marL="0" indent="0">
                  <a:buNone/>
                </a:pPr>
                <a:endParaRPr lang="zh-CN" altLang="en-US" dirty="0">
                  <a:latin typeface="Times New Roman" panose="02020603050405020304" pitchFamily="18" charset="0"/>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AAA8F23B-7B2A-30CE-2AEF-42057B54713E}"/>
                  </a:ext>
                </a:extLst>
              </p:cNvPr>
              <p:cNvSpPr>
                <a:spLocks noGrp="1" noRot="1" noChangeAspect="1" noMove="1" noResize="1" noEditPoints="1" noAdjustHandles="1" noChangeArrowheads="1" noChangeShapeType="1" noTextEdit="1"/>
              </p:cNvSpPr>
              <p:nvPr>
                <p:ph idx="1"/>
              </p:nvPr>
            </p:nvSpPr>
            <p:spPr>
              <a:xfrm>
                <a:off x="838200" y="1765919"/>
                <a:ext cx="10515600" cy="4351338"/>
              </a:xfrm>
              <a:blipFill>
                <a:blip r:embed="rId2"/>
                <a:stretch>
                  <a:fillRect l="-1217" t="-252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EFF848D-7014-59E4-38C5-7ED71EFDD1D9}"/>
              </a:ext>
            </a:extLst>
          </p:cNvPr>
          <p:cNvPicPr>
            <a:picLocks noChangeAspect="1"/>
          </p:cNvPicPr>
          <p:nvPr/>
        </p:nvPicPr>
        <p:blipFill>
          <a:blip r:embed="rId3"/>
          <a:stretch>
            <a:fillRect/>
          </a:stretch>
        </p:blipFill>
        <p:spPr>
          <a:xfrm>
            <a:off x="3936977" y="4286527"/>
            <a:ext cx="3713957" cy="1080000"/>
          </a:xfrm>
          <a:prstGeom prst="rect">
            <a:avLst/>
          </a:prstGeom>
        </p:spPr>
      </p:pic>
    </p:spTree>
    <p:extLst>
      <p:ext uri="{BB962C8B-B14F-4D97-AF65-F5344CB8AC3E}">
        <p14:creationId xmlns:p14="http://schemas.microsoft.com/office/powerpoint/2010/main" val="13382149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1784</TotalTime>
  <Words>3087</Words>
  <Application>Microsoft Macintosh PowerPoint</Application>
  <PresentationFormat>宽屏</PresentationFormat>
  <Paragraphs>317</Paragraphs>
  <Slides>46</Slides>
  <Notes>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46</vt:i4>
      </vt:variant>
    </vt:vector>
  </HeadingPairs>
  <TitlesOfParts>
    <vt:vector size="57" baseType="lpstr">
      <vt:lpstr>-apple-system</vt:lpstr>
      <vt:lpstr>等线</vt:lpstr>
      <vt:lpstr>等线 Light</vt:lpstr>
      <vt:lpstr>PingFang SC Semibold</vt:lpstr>
      <vt:lpstr>Times New Roman Bold Italic</vt:lpstr>
      <vt:lpstr>Arial</vt:lpstr>
      <vt:lpstr>Calibri</vt:lpstr>
      <vt:lpstr>Cambria Math</vt:lpstr>
      <vt:lpstr>Helvetica</vt:lpstr>
      <vt:lpstr>Times New Roman</vt:lpstr>
      <vt:lpstr>Office 主题​​</vt:lpstr>
      <vt:lpstr>Choice Model and Preference learning</vt:lpstr>
      <vt:lpstr>Outline</vt:lpstr>
      <vt:lpstr>Preference Learning</vt:lpstr>
      <vt:lpstr>Problem Objective: What Problem Are We Solving?</vt:lpstr>
      <vt:lpstr>An Example for Choice Model: Fruit Selection</vt:lpstr>
      <vt:lpstr>Why Is This Problem Important?</vt:lpstr>
      <vt:lpstr>Experiments: Expedia Dataset</vt:lpstr>
      <vt:lpstr>General Setup</vt:lpstr>
      <vt:lpstr>Random Utility Theorem and MNL Model</vt:lpstr>
      <vt:lpstr>Optimization Objective</vt:lpstr>
      <vt:lpstr>Model Candidate</vt:lpstr>
      <vt:lpstr>Mixture Preference Learning with Frank-Wolfe Algorithm</vt:lpstr>
      <vt:lpstr>Outline</vt:lpstr>
      <vt:lpstr>Reference</vt:lpstr>
      <vt:lpstr>Why do We Need Frank-Wolfe Algorithm?</vt:lpstr>
      <vt:lpstr>Optimization Objective</vt:lpstr>
      <vt:lpstr>Algorithm framework</vt:lpstr>
      <vt:lpstr>PowerPoint 演示文稿</vt:lpstr>
      <vt:lpstr>Support Finding = Finding new preference type</vt:lpstr>
      <vt:lpstr>One Step Further: NN-based Support Finding</vt:lpstr>
      <vt:lpstr>Experiments: Expedia Dataset</vt:lpstr>
      <vt:lpstr>General Settings</vt:lpstr>
      <vt:lpstr>Results</vt:lpstr>
      <vt:lpstr>Results: Linear Mixture Model Wins</vt:lpstr>
      <vt:lpstr>Discussion: Overfitting</vt:lpstr>
      <vt:lpstr>Discussion: Analysis</vt:lpstr>
      <vt:lpstr>Discussion: Analysis</vt:lpstr>
      <vt:lpstr>Code Showing</vt:lpstr>
      <vt:lpstr>Preference Learning  A New Trial --- Matrix Completion</vt:lpstr>
      <vt:lpstr>PowerPoint 演示文稿</vt:lpstr>
      <vt:lpstr>MNL with 3 layer NN-based Model</vt:lpstr>
      <vt:lpstr>PowerPoint 演示文稿</vt:lpstr>
      <vt:lpstr>Optimization Objectives</vt:lpstr>
      <vt:lpstr>Two-stage Experiment</vt:lpstr>
      <vt:lpstr>PowerPoint 演示文稿</vt:lpstr>
      <vt:lpstr>PowerPoint 演示文稿</vt:lpstr>
      <vt:lpstr>PowerPoint 演示文稿</vt:lpstr>
      <vt:lpstr>PowerPoint 演示文稿</vt:lpstr>
      <vt:lpstr>PowerPoint 演示文稿</vt:lpstr>
      <vt:lpstr>Self Critiques-Shuhan Zhang</vt:lpstr>
      <vt:lpstr>Self Critiques-Shuhan Zhang</vt:lpstr>
      <vt:lpstr>Self Critiques-Xinyu Zhang</vt:lpstr>
      <vt:lpstr>Self Critiques-Xinyu Zhang</vt:lpstr>
      <vt:lpstr>Self Critiques-Lexuan Chen</vt:lpstr>
      <vt:lpstr>Self Critiques-Lexuan Chen</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Joy Zhang</dc:creator>
  <cp:lastModifiedBy>e41202</cp:lastModifiedBy>
  <cp:revision>18</cp:revision>
  <dcterms:created xsi:type="dcterms:W3CDTF">2025-04-23T14:01:04Z</dcterms:created>
  <dcterms:modified xsi:type="dcterms:W3CDTF">2025-05-13T05:57:32Z</dcterms:modified>
</cp:coreProperties>
</file>